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4"/>
  </p:notesMasterIdLst>
  <p:handoutMasterIdLst>
    <p:handoutMasterId r:id="rId15"/>
  </p:handoutMasterIdLst>
  <p:sldIdLst>
    <p:sldId id="656" r:id="rId3"/>
    <p:sldId id="663" r:id="rId4"/>
    <p:sldId id="669" r:id="rId5"/>
    <p:sldId id="670" r:id="rId6"/>
    <p:sldId id="665" r:id="rId7"/>
    <p:sldId id="671" r:id="rId8"/>
    <p:sldId id="668" r:id="rId9"/>
    <p:sldId id="672" r:id="rId10"/>
    <p:sldId id="666" r:id="rId11"/>
    <p:sldId id="673" r:id="rId12"/>
    <p:sldId id="667"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Douglas" initials="J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7299" autoAdjust="0"/>
  </p:normalViewPr>
  <p:slideViewPr>
    <p:cSldViewPr>
      <p:cViewPr>
        <p:scale>
          <a:sx n="48" d="100"/>
          <a:sy n="48" d="100"/>
        </p:scale>
        <p:origin x="2040" y="54"/>
      </p:cViewPr>
      <p:guideLst>
        <p:guide orient="horz" pos="2160"/>
        <p:guide pos="2880"/>
      </p:guideLst>
    </p:cSldViewPr>
  </p:slideViewPr>
  <p:notesTextViewPr>
    <p:cViewPr>
      <p:scale>
        <a:sx n="150" d="100"/>
        <a:sy n="150" d="100"/>
      </p:scale>
      <p:origin x="0" y="0"/>
    </p:cViewPr>
  </p:notesTextViewPr>
  <p:sorterViewPr>
    <p:cViewPr>
      <p:scale>
        <a:sx n="85" d="100"/>
        <a:sy n="85" d="100"/>
      </p:scale>
      <p:origin x="0" y="0"/>
    </p:cViewPr>
  </p:sorterViewPr>
  <p:notesViewPr>
    <p:cSldViewPr>
      <p:cViewPr varScale="1">
        <p:scale>
          <a:sx n="54" d="100"/>
          <a:sy n="54" d="100"/>
        </p:scale>
        <p:origin x="-2892" y="-1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701" cy="479489"/>
          </a:xfrm>
          <a:prstGeom prst="rect">
            <a:avLst/>
          </a:prstGeom>
        </p:spPr>
        <p:txBody>
          <a:bodyPr vert="horz" lIns="93617" tIns="46809" rIns="93617" bIns="46809" rtlCol="0"/>
          <a:lstStyle>
            <a:lvl1pPr algn="l">
              <a:defRPr sz="1200"/>
            </a:lvl1pPr>
          </a:lstStyle>
          <a:p>
            <a:endParaRPr lang="en-US" dirty="0"/>
          </a:p>
        </p:txBody>
      </p:sp>
      <p:sp>
        <p:nvSpPr>
          <p:cNvPr id="3" name="Date Placeholder 2"/>
          <p:cNvSpPr>
            <a:spLocks noGrp="1"/>
          </p:cNvSpPr>
          <p:nvPr>
            <p:ph type="dt" sz="quarter" idx="1"/>
          </p:nvPr>
        </p:nvSpPr>
        <p:spPr>
          <a:xfrm>
            <a:off x="4143851" y="3"/>
            <a:ext cx="3169701" cy="479489"/>
          </a:xfrm>
          <a:prstGeom prst="rect">
            <a:avLst/>
          </a:prstGeom>
        </p:spPr>
        <p:txBody>
          <a:bodyPr vert="horz" lIns="93617" tIns="46809" rIns="93617" bIns="46809" rtlCol="0"/>
          <a:lstStyle>
            <a:lvl1pPr algn="r">
              <a:defRPr sz="1200"/>
            </a:lvl1pPr>
          </a:lstStyle>
          <a:p>
            <a:fld id="{D5C67651-F4E4-4059-8EA7-75DF7FD84757}" type="datetimeFigureOut">
              <a:rPr lang="en-US" smtClean="0"/>
              <a:pPr/>
              <a:t>11/14/2017</a:t>
            </a:fld>
            <a:endParaRPr lang="en-US" dirty="0"/>
          </a:p>
        </p:txBody>
      </p:sp>
      <p:sp>
        <p:nvSpPr>
          <p:cNvPr id="4" name="Footer Placeholder 3"/>
          <p:cNvSpPr>
            <a:spLocks noGrp="1"/>
          </p:cNvSpPr>
          <p:nvPr>
            <p:ph type="ftr" sz="quarter" idx="2"/>
          </p:nvPr>
        </p:nvSpPr>
        <p:spPr>
          <a:xfrm>
            <a:off x="1" y="9120082"/>
            <a:ext cx="3169701" cy="479489"/>
          </a:xfrm>
          <a:prstGeom prst="rect">
            <a:avLst/>
          </a:prstGeom>
        </p:spPr>
        <p:txBody>
          <a:bodyPr vert="horz" lIns="93617" tIns="46809" rIns="93617" bIns="468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851" y="9120082"/>
            <a:ext cx="3169701" cy="479489"/>
          </a:xfrm>
          <a:prstGeom prst="rect">
            <a:avLst/>
          </a:prstGeom>
        </p:spPr>
        <p:txBody>
          <a:bodyPr vert="horz" lIns="93617" tIns="46809" rIns="93617" bIns="46809" rtlCol="0" anchor="b"/>
          <a:lstStyle>
            <a:lvl1pPr algn="r">
              <a:defRPr sz="1200"/>
            </a:lvl1pPr>
          </a:lstStyle>
          <a:p>
            <a:fld id="{848C8A6F-BA38-4E99-9A82-15D5F86F1B11}" type="slidenum">
              <a:rPr lang="en-US" smtClean="0"/>
              <a:pPr/>
              <a:t>‹#›</a:t>
            </a:fld>
            <a:endParaRPr lang="en-US" dirty="0"/>
          </a:p>
        </p:txBody>
      </p:sp>
    </p:spTree>
    <p:extLst>
      <p:ext uri="{BB962C8B-B14F-4D97-AF65-F5344CB8AC3E}">
        <p14:creationId xmlns:p14="http://schemas.microsoft.com/office/powerpoint/2010/main" val="108019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5892" tIns="47946" rIns="95892" bIns="47946"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5892" tIns="47946" rIns="95892" bIns="47946" rtlCol="0"/>
          <a:lstStyle>
            <a:lvl1pPr algn="r">
              <a:defRPr sz="1200"/>
            </a:lvl1pPr>
          </a:lstStyle>
          <a:p>
            <a:fld id="{46D0A35D-8E72-4223-B826-8E753652C3E9}" type="datetimeFigureOut">
              <a:rPr lang="en-US" smtClean="0"/>
              <a:pPr/>
              <a:t>11/14/2017</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892" tIns="47946" rIns="95892" bIns="47946" rtlCol="0" anchor="ctr"/>
          <a:lstStyle/>
          <a:p>
            <a:endParaRPr lang="en-US"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5892" tIns="47946" rIns="95892" bIns="479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5892" tIns="47946" rIns="95892" bIns="479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5892" tIns="47946" rIns="95892" bIns="47946" rtlCol="0" anchor="b"/>
          <a:lstStyle>
            <a:lvl1pPr algn="r">
              <a:defRPr sz="1200"/>
            </a:lvl1pPr>
          </a:lstStyle>
          <a:p>
            <a:fld id="{1BAB44AB-A9AD-4872-8EEB-C0C922B2E2BE}" type="slidenum">
              <a:rPr lang="en-US" smtClean="0"/>
              <a:pPr/>
              <a:t>‹#›</a:t>
            </a:fld>
            <a:endParaRPr lang="en-US" dirty="0"/>
          </a:p>
        </p:txBody>
      </p:sp>
    </p:spTree>
    <p:extLst>
      <p:ext uri="{BB962C8B-B14F-4D97-AF65-F5344CB8AC3E}">
        <p14:creationId xmlns:p14="http://schemas.microsoft.com/office/powerpoint/2010/main" val="400546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couple of stats from Google:</a:t>
            </a:r>
          </a:p>
          <a:p>
            <a:r>
              <a:rPr lang="en-US" dirty="0"/>
              <a:t>Thailand is a</a:t>
            </a:r>
            <a:r>
              <a:rPr lang="en-US" baseline="0" dirty="0"/>
              <a:t> massive content consumer on YT. </a:t>
            </a:r>
            <a:r>
              <a:rPr lang="en-US" dirty="0"/>
              <a:t>They</a:t>
            </a:r>
            <a:r>
              <a:rPr lang="en-US" baseline="0" dirty="0"/>
              <a:t> </a:t>
            </a:r>
            <a:r>
              <a:rPr lang="en-US" dirty="0"/>
              <a:t>watch an average of 4 hours of videos a day on YT</a:t>
            </a:r>
          </a:p>
          <a:p>
            <a:r>
              <a:rPr lang="en-US" dirty="0"/>
              <a:t>But not only are they consuming content but they are also producing a lot.</a:t>
            </a:r>
          </a:p>
          <a:p>
            <a:r>
              <a:rPr lang="en-US" dirty="0"/>
              <a:t>On YouTube when you have more than 1M followers you become a Gold channel. There are 30 Gold channels in Thailand.</a:t>
            </a:r>
          </a:p>
          <a:p>
            <a:r>
              <a:rPr lang="en-US" dirty="0"/>
              <a:t>To be compared with only 15 in Indonesia</a:t>
            </a:r>
            <a:r>
              <a:rPr lang="en-US" baseline="0" dirty="0"/>
              <a:t> (with much bigger population)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that shows the importance of content creation. </a:t>
            </a:r>
            <a:r>
              <a:rPr lang="en-US" baseline="0" dirty="0"/>
              <a:t>In this session, we are going through the creation process and the type of stories that actually resonate with travelers, with some key experts.</a:t>
            </a:r>
            <a:endParaRPr lang="en-US" dirty="0"/>
          </a:p>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1</a:t>
            </a:fld>
            <a:endParaRPr lang="en-US" dirty="0"/>
          </a:p>
        </p:txBody>
      </p:sp>
    </p:spTree>
    <p:extLst>
      <p:ext uri="{BB962C8B-B14F-4D97-AF65-F5344CB8AC3E}">
        <p14:creationId xmlns:p14="http://schemas.microsoft.com/office/powerpoint/2010/main" val="122179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None/>
            </a:pPr>
            <a:r>
              <a:rPr lang="en-US" sz="1400" b="0" i="0" dirty="0"/>
              <a:t>Rani: Creative Producer @ </a:t>
            </a:r>
            <a:r>
              <a:rPr lang="en-US" sz="1400" b="0" i="0" dirty="0" err="1"/>
              <a:t>InsiderTV</a:t>
            </a:r>
            <a:endParaRPr lang="en-US" sz="1400" b="0" i="0" dirty="0"/>
          </a:p>
          <a:p>
            <a:pPr marL="0" indent="0">
              <a:buNone/>
            </a:pPr>
            <a:endParaRPr lang="en-US" sz="1400" b="0" i="0" dirty="0"/>
          </a:p>
          <a:p>
            <a:pPr marL="0" indent="0" algn="just">
              <a:buNone/>
            </a:pPr>
            <a:r>
              <a:rPr lang="en-US" sz="1200" b="0" i="0" dirty="0"/>
              <a:t>Never happier than with a script in one hand and a plane ticket in the other, Rani’s passion for storytelling goes hand in hand with her unbridled joy for travel. She moved from TVC to online content.</a:t>
            </a:r>
          </a:p>
          <a:p>
            <a:pPr marL="0" indent="0" algn="just">
              <a:buNone/>
            </a:pPr>
            <a:r>
              <a:rPr lang="en-US" sz="1200" b="0" i="0" dirty="0"/>
              <a:t>As Senior Creative Producer at Insider TV, she has developed Editorial Content and Travel Shows for clients ranging from hospitality groups to tourism boards and everything in between.</a:t>
            </a:r>
          </a:p>
          <a:p>
            <a:pPr marL="0" indent="0" algn="just">
              <a:buNone/>
            </a:pPr>
            <a:r>
              <a:rPr lang="en-US" sz="1200" b="0" i="0" dirty="0"/>
              <a:t>We work together as the Welcome show</a:t>
            </a:r>
          </a:p>
          <a:p>
            <a:pPr marL="0" indent="0" algn="just">
              <a:buNone/>
            </a:pPr>
            <a:endParaRPr lang="en-US" sz="1200" b="0" i="0" dirty="0"/>
          </a:p>
          <a:p>
            <a:pPr marL="0" indent="0" algn="just">
              <a:buNone/>
            </a:pPr>
            <a:r>
              <a:rPr lang="en-US" sz="1200" b="0" i="0" dirty="0"/>
              <a:t>K. Art:</a:t>
            </a:r>
          </a:p>
          <a:p>
            <a:pPr marL="0" indent="0" algn="just">
              <a:buNone/>
            </a:pPr>
            <a:r>
              <a:rPr lang="en-US" sz="1200" b="0" i="0" u="none" strike="noStrike" kern="1200" baseline="0" dirty="0">
                <a:solidFill>
                  <a:schemeClr val="tx1"/>
                </a:solidFill>
                <a:latin typeface="+mn-lt"/>
                <a:ea typeface="+mn-ea"/>
                <a:cs typeface="+mn-cs"/>
              </a:rPr>
              <a:t>YouTube Host / Ex-Google / CEO &amp; Founder of Hey! </a:t>
            </a:r>
            <a:r>
              <a:rPr lang="en-US" sz="1200" b="0" i="0" u="none" strike="noStrike" kern="1200" baseline="0" dirty="0" err="1">
                <a:solidFill>
                  <a:schemeClr val="tx1"/>
                </a:solidFill>
                <a:latin typeface="+mn-lt"/>
                <a:ea typeface="+mn-ea"/>
                <a:cs typeface="+mn-cs"/>
              </a:rPr>
              <a:t>Asean</a:t>
            </a:r>
            <a:endParaRPr lang="en-US" sz="1200" b="0" i="0" u="none" strike="noStrike" kern="1200" baseline="0" dirty="0">
              <a:solidFill>
                <a:schemeClr val="tx1"/>
              </a:solidFill>
              <a:latin typeface="+mn-lt"/>
              <a:ea typeface="+mn-ea"/>
              <a:cs typeface="+mn-cs"/>
            </a:endParaRPr>
          </a:p>
          <a:p>
            <a:pPr marL="0" indent="0" algn="just">
              <a:buNone/>
            </a:pPr>
            <a:r>
              <a:rPr lang="en-US" sz="1200" b="0" i="0" u="none" strike="noStrike" kern="1200" baseline="0" dirty="0">
                <a:solidFill>
                  <a:schemeClr val="tx1"/>
                </a:solidFill>
                <a:latin typeface="+mn-lt"/>
                <a:ea typeface="+mn-ea"/>
                <a:cs typeface="+mn-cs"/>
              </a:rPr>
              <a:t>Singer song writer </a:t>
            </a:r>
            <a:r>
              <a:rPr lang="en-US" sz="1200" b="0" i="0" u="none" strike="noStrike" kern="1200" baseline="0" dirty="0" err="1">
                <a:solidFill>
                  <a:schemeClr val="tx1"/>
                </a:solidFill>
                <a:latin typeface="+mn-lt"/>
                <a:ea typeface="+mn-ea"/>
                <a:cs typeface="+mn-cs"/>
              </a:rPr>
              <a:t>pian</a:t>
            </a:r>
            <a:r>
              <a:rPr lang="en-US" sz="1200" b="0" i="0" u="none" strike="noStrike" kern="1200" baseline="0" dirty="0">
                <a:solidFill>
                  <a:schemeClr val="tx1"/>
                </a:solidFill>
                <a:latin typeface="+mn-lt"/>
                <a:ea typeface="+mn-ea"/>
                <a:cs typeface="+mn-cs"/>
              </a:rPr>
              <a:t> player</a:t>
            </a:r>
          </a:p>
          <a:p>
            <a:r>
              <a:rPr lang="en-US" sz="1200" b="0" i="0" u="none" strike="noStrike" kern="1200" baseline="0" dirty="0">
                <a:solidFill>
                  <a:schemeClr val="tx1"/>
                </a:solidFill>
                <a:latin typeface="+mn-lt"/>
                <a:ea typeface="+mn-ea"/>
                <a:cs typeface="+mn-cs"/>
              </a:rPr>
              <a:t>he had an opportunity to explore innovations from Google and YouTube</a:t>
            </a:r>
          </a:p>
          <a:p>
            <a:r>
              <a:rPr lang="en-US" sz="1200" b="0" i="0" u="none" strike="noStrike" kern="1200" baseline="0" dirty="0">
                <a:solidFill>
                  <a:schemeClr val="tx1"/>
                </a:solidFill>
                <a:latin typeface="+mn-lt"/>
                <a:ea typeface="+mn-ea"/>
                <a:cs typeface="+mn-cs"/>
              </a:rPr>
              <a:t>offices around the globe. Furthermore, Art is a leading singer of SING OUT ASIA band, a group of Asian</a:t>
            </a:r>
          </a:p>
          <a:p>
            <a:r>
              <a:rPr lang="en-US" sz="1200" b="0" i="0" u="none" strike="noStrike" kern="1200" baseline="0" dirty="0">
                <a:solidFill>
                  <a:schemeClr val="tx1"/>
                </a:solidFill>
                <a:latin typeface="+mn-lt"/>
                <a:ea typeface="+mn-ea"/>
                <a:cs typeface="+mn-cs"/>
              </a:rPr>
              <a:t>artists who tour around Asia to promote international understanding through music. Art has written songs from his travel experiences.</a:t>
            </a:r>
          </a:p>
          <a:p>
            <a:r>
              <a:rPr lang="en-US" sz="1200" b="0" i="0" u="none" strike="noStrike" kern="1200" baseline="0" dirty="0">
                <a:solidFill>
                  <a:schemeClr val="tx1"/>
                </a:solidFill>
                <a:latin typeface="+mn-lt"/>
                <a:ea typeface="+mn-ea"/>
                <a:cs typeface="+mn-cs"/>
              </a:rPr>
              <a:t>Art has been dedicated in creating YouTube program in English language to encourage people from around the world to travel to ASEAN (Southeast Asia) and experience local way of living. Collaboration with local friends to show the best thing of their home town</a:t>
            </a:r>
          </a:p>
          <a:p>
            <a:r>
              <a:rPr lang="en-US" sz="1200" b="0" i="0" u="none" strike="noStrike" kern="1200" baseline="0" dirty="0">
                <a:solidFill>
                  <a:schemeClr val="tx1"/>
                </a:solidFill>
                <a:latin typeface="+mn-lt"/>
                <a:ea typeface="+mn-ea"/>
                <a:cs typeface="+mn-cs"/>
              </a:rPr>
              <a:t>Art is both an international </a:t>
            </a:r>
            <a:r>
              <a:rPr lang="en-US" sz="1200" b="0" i="0" u="none" strike="noStrike" kern="1200" baseline="0" dirty="0" err="1">
                <a:solidFill>
                  <a:schemeClr val="tx1"/>
                </a:solidFill>
                <a:latin typeface="+mn-lt"/>
                <a:ea typeface="+mn-ea"/>
                <a:cs typeface="+mn-cs"/>
              </a:rPr>
              <a:t>traveller</a:t>
            </a:r>
            <a:r>
              <a:rPr lang="en-US" sz="1200" b="0" i="0" u="none" strike="noStrike" kern="1200" baseline="0" dirty="0">
                <a:solidFill>
                  <a:schemeClr val="tx1"/>
                </a:solidFill>
                <a:latin typeface="+mn-lt"/>
                <a:ea typeface="+mn-ea"/>
                <a:cs typeface="+mn-cs"/>
              </a:rPr>
              <a:t> and musician who writes and performs his own songs.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 Wiens is a full-time travel eater and video blogger who is passionate about sharing local authentic food experiences. He came to travel to Thailand and never left. Tell us the story</a:t>
            </a:r>
            <a:r>
              <a:rPr lang="en-US" sz="1200" kern="1200" baseline="0" dirty="0">
                <a:solidFill>
                  <a:schemeClr val="tx1"/>
                </a:solidFill>
                <a:effectLst/>
                <a:latin typeface="+mn-lt"/>
                <a:ea typeface="+mn-ea"/>
                <a:cs typeface="+mn-cs"/>
              </a:rPr>
              <a:t> about your wife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Originally born in the United States, Mark grew up in France, DR Congo, and Kenya, before returning to the USA for university. After graduating in 2008, he bought a one-way ticket to Bangkok to discover the food. He's been eating his way around the world, while blogging and making videos, ever since.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blogs about his cultural travel adventures on </a:t>
            </a:r>
            <a:r>
              <a:rPr lang="en-US" sz="1200" kern="1200" dirty="0" err="1">
                <a:solidFill>
                  <a:schemeClr val="tx1"/>
                </a:solidFill>
                <a:effectLst/>
                <a:latin typeface="+mn-lt"/>
                <a:ea typeface="+mn-ea"/>
                <a:cs typeface="+mn-cs"/>
              </a:rPr>
              <a:t>Migrationology</a:t>
            </a:r>
            <a:r>
              <a:rPr lang="en-US" sz="1200" kern="1200" dirty="0">
                <a:solidFill>
                  <a:schemeClr val="tx1"/>
                </a:solidFill>
                <a:effectLst/>
                <a:latin typeface="+mn-lt"/>
                <a:ea typeface="+mn-ea"/>
                <a:cs typeface="+mn-cs"/>
              </a:rPr>
              <a:t> and continually dreams about the next meal.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1.2M subscribers on YT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10</a:t>
            </a:fld>
            <a:endParaRPr lang="en-US" dirty="0"/>
          </a:p>
        </p:txBody>
      </p:sp>
    </p:spTree>
    <p:extLst>
      <p:ext uri="{BB962C8B-B14F-4D97-AF65-F5344CB8AC3E}">
        <p14:creationId xmlns:p14="http://schemas.microsoft.com/office/powerpoint/2010/main" val="154016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11</a:t>
            </a:fld>
            <a:endParaRPr lang="en-US" dirty="0"/>
          </a:p>
        </p:txBody>
      </p:sp>
    </p:spTree>
    <p:extLst>
      <p:ext uri="{BB962C8B-B14F-4D97-AF65-F5344CB8AC3E}">
        <p14:creationId xmlns:p14="http://schemas.microsoft.com/office/powerpoint/2010/main" val="191469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None/>
            </a:pPr>
            <a:r>
              <a:rPr lang="en-US" sz="1400" b="0" i="0" dirty="0"/>
              <a:t>Rani: Creative Producer @ </a:t>
            </a:r>
            <a:r>
              <a:rPr lang="en-US" sz="1400" b="0" i="0" dirty="0" err="1"/>
              <a:t>InsiderTV</a:t>
            </a:r>
            <a:endParaRPr lang="en-US" sz="1400" b="0" i="0" dirty="0"/>
          </a:p>
          <a:p>
            <a:pPr marL="0" indent="0">
              <a:buNone/>
            </a:pPr>
            <a:endParaRPr lang="en-US" sz="1400" b="0" i="0" dirty="0"/>
          </a:p>
          <a:p>
            <a:pPr marL="0" indent="0" algn="just">
              <a:buNone/>
            </a:pPr>
            <a:r>
              <a:rPr lang="en-US" sz="1200" b="0" i="0" dirty="0"/>
              <a:t>Never happier than with a script in one hand and a plane ticket in the other, Rani’s passion for storytelling goes hand in hand with her unbridled joy for travel. She moved from TVC to online content.</a:t>
            </a:r>
          </a:p>
          <a:p>
            <a:pPr marL="0" indent="0" algn="just">
              <a:buNone/>
            </a:pPr>
            <a:r>
              <a:rPr lang="en-US" sz="1200" b="0" i="0" dirty="0"/>
              <a:t>As Senior Creative Producer at Insider TV, she has developed Editorial Content and Travel Shows for clients ranging from hospitality groups to tourism boards and everything in between.</a:t>
            </a:r>
          </a:p>
          <a:p>
            <a:pPr marL="0" indent="0" algn="just">
              <a:buNone/>
            </a:pPr>
            <a:r>
              <a:rPr lang="en-US" sz="1200" b="0" i="0" dirty="0"/>
              <a:t>We work together as the Welcome show</a:t>
            </a:r>
          </a:p>
          <a:p>
            <a:pPr marL="0" indent="0" algn="just">
              <a:buNone/>
            </a:pPr>
            <a:endParaRPr lang="en-US" sz="1200" b="0" i="0" dirty="0"/>
          </a:p>
          <a:p>
            <a:pPr marL="0" indent="0" algn="just">
              <a:buNone/>
            </a:pPr>
            <a:r>
              <a:rPr lang="en-US" sz="1200" b="0" i="0" dirty="0"/>
              <a:t>K. Art:</a:t>
            </a:r>
          </a:p>
          <a:p>
            <a:pPr marL="0" indent="0" algn="just">
              <a:buNone/>
            </a:pPr>
            <a:r>
              <a:rPr lang="en-US" sz="1200" b="0" i="0" u="none" strike="noStrike" kern="1200" baseline="0" dirty="0">
                <a:solidFill>
                  <a:schemeClr val="tx1"/>
                </a:solidFill>
                <a:latin typeface="+mn-lt"/>
                <a:ea typeface="+mn-ea"/>
                <a:cs typeface="+mn-cs"/>
              </a:rPr>
              <a:t>YouTube Host / Ex-Google / CEO &amp; Founder of Hey! </a:t>
            </a:r>
            <a:r>
              <a:rPr lang="en-US" sz="1200" b="0" i="0" u="none" strike="noStrike" kern="1200" baseline="0" dirty="0" err="1">
                <a:solidFill>
                  <a:schemeClr val="tx1"/>
                </a:solidFill>
                <a:latin typeface="+mn-lt"/>
                <a:ea typeface="+mn-ea"/>
                <a:cs typeface="+mn-cs"/>
              </a:rPr>
              <a:t>Asean</a:t>
            </a:r>
            <a:endParaRPr lang="en-US" sz="1200" b="0" i="0" u="none" strike="noStrike" kern="1200" baseline="0" dirty="0">
              <a:solidFill>
                <a:schemeClr val="tx1"/>
              </a:solidFill>
              <a:latin typeface="+mn-lt"/>
              <a:ea typeface="+mn-ea"/>
              <a:cs typeface="+mn-cs"/>
            </a:endParaRPr>
          </a:p>
          <a:p>
            <a:pPr marL="0" indent="0" algn="just">
              <a:buNone/>
            </a:pPr>
            <a:r>
              <a:rPr lang="en-US" sz="1200" b="0" i="0" u="none" strike="noStrike" kern="1200" baseline="0" dirty="0">
                <a:solidFill>
                  <a:schemeClr val="tx1"/>
                </a:solidFill>
                <a:latin typeface="+mn-lt"/>
                <a:ea typeface="+mn-ea"/>
                <a:cs typeface="+mn-cs"/>
              </a:rPr>
              <a:t>Singer song writer </a:t>
            </a:r>
            <a:r>
              <a:rPr lang="en-US" sz="1200" b="0" i="0" u="none" strike="noStrike" kern="1200" baseline="0" dirty="0" err="1">
                <a:solidFill>
                  <a:schemeClr val="tx1"/>
                </a:solidFill>
                <a:latin typeface="+mn-lt"/>
                <a:ea typeface="+mn-ea"/>
                <a:cs typeface="+mn-cs"/>
              </a:rPr>
              <a:t>pian</a:t>
            </a:r>
            <a:r>
              <a:rPr lang="en-US" sz="1200" b="0" i="0" u="none" strike="noStrike" kern="1200" baseline="0" dirty="0">
                <a:solidFill>
                  <a:schemeClr val="tx1"/>
                </a:solidFill>
                <a:latin typeface="+mn-lt"/>
                <a:ea typeface="+mn-ea"/>
                <a:cs typeface="+mn-cs"/>
              </a:rPr>
              <a:t> player</a:t>
            </a:r>
          </a:p>
          <a:p>
            <a:r>
              <a:rPr lang="en-US" sz="1200" b="0" i="0" u="none" strike="noStrike" kern="1200" baseline="0" dirty="0">
                <a:solidFill>
                  <a:schemeClr val="tx1"/>
                </a:solidFill>
                <a:latin typeface="+mn-lt"/>
                <a:ea typeface="+mn-ea"/>
                <a:cs typeface="+mn-cs"/>
              </a:rPr>
              <a:t>he had an opportunity to explore innovations from Google and YouTube</a:t>
            </a:r>
          </a:p>
          <a:p>
            <a:r>
              <a:rPr lang="en-US" sz="1200" b="0" i="0" u="none" strike="noStrike" kern="1200" baseline="0" dirty="0">
                <a:solidFill>
                  <a:schemeClr val="tx1"/>
                </a:solidFill>
                <a:latin typeface="+mn-lt"/>
                <a:ea typeface="+mn-ea"/>
                <a:cs typeface="+mn-cs"/>
              </a:rPr>
              <a:t>offices around the globe. Furthermore, Art is a leading singer of SING OUT ASIA band, a group of Asian</a:t>
            </a:r>
          </a:p>
          <a:p>
            <a:r>
              <a:rPr lang="en-US" sz="1200" b="0" i="0" u="none" strike="noStrike" kern="1200" baseline="0" dirty="0">
                <a:solidFill>
                  <a:schemeClr val="tx1"/>
                </a:solidFill>
                <a:latin typeface="+mn-lt"/>
                <a:ea typeface="+mn-ea"/>
                <a:cs typeface="+mn-cs"/>
              </a:rPr>
              <a:t>artists who tour around Asia to promote international understanding through music. Art has written songs from his travel experiences.</a:t>
            </a:r>
          </a:p>
          <a:p>
            <a:r>
              <a:rPr lang="en-US" sz="1200" b="0" i="0" u="none" strike="noStrike" kern="1200" baseline="0" dirty="0">
                <a:solidFill>
                  <a:schemeClr val="tx1"/>
                </a:solidFill>
                <a:latin typeface="+mn-lt"/>
                <a:ea typeface="+mn-ea"/>
                <a:cs typeface="+mn-cs"/>
              </a:rPr>
              <a:t>Art has been dedicated in creating YouTube program in English language to encourage people from around the world to travel to ASEAN (Southeast Asia) and experience local way of living. Collaboration with local friends to show the best thing of their home town</a:t>
            </a:r>
          </a:p>
          <a:p>
            <a:r>
              <a:rPr lang="en-US" sz="1200" b="0" i="0" u="none" strike="noStrike" kern="1200" baseline="0" dirty="0">
                <a:solidFill>
                  <a:schemeClr val="tx1"/>
                </a:solidFill>
                <a:latin typeface="+mn-lt"/>
                <a:ea typeface="+mn-ea"/>
                <a:cs typeface="+mn-cs"/>
              </a:rPr>
              <a:t>Art is both an international </a:t>
            </a:r>
            <a:r>
              <a:rPr lang="en-US" sz="1200" b="0" i="0" u="none" strike="noStrike" kern="1200" baseline="0" dirty="0" err="1">
                <a:solidFill>
                  <a:schemeClr val="tx1"/>
                </a:solidFill>
                <a:latin typeface="+mn-lt"/>
                <a:ea typeface="+mn-ea"/>
                <a:cs typeface="+mn-cs"/>
              </a:rPr>
              <a:t>traveller</a:t>
            </a:r>
            <a:r>
              <a:rPr lang="en-US" sz="1200" b="0" i="0" u="none" strike="noStrike" kern="1200" baseline="0" dirty="0">
                <a:solidFill>
                  <a:schemeClr val="tx1"/>
                </a:solidFill>
                <a:latin typeface="+mn-lt"/>
                <a:ea typeface="+mn-ea"/>
                <a:cs typeface="+mn-cs"/>
              </a:rPr>
              <a:t> and musician who writes and performs his own songs.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 Wiens is a full-time travel eater and video blogger who is passionate about sharing local authentic food experiences. He came to travel to Thailand and never left. Tell us the story</a:t>
            </a:r>
            <a:r>
              <a:rPr lang="en-US" sz="1200" kern="1200" baseline="0" dirty="0">
                <a:solidFill>
                  <a:schemeClr val="tx1"/>
                </a:solidFill>
                <a:effectLst/>
                <a:latin typeface="+mn-lt"/>
                <a:ea typeface="+mn-ea"/>
                <a:cs typeface="+mn-cs"/>
              </a:rPr>
              <a:t> about your wife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Originally born in the United States, Mark grew up in France, DR Congo, and Kenya, before returning to the USA for university. After graduating in 2008, he bought a one-way ticket to Bangkok to discover the food. He's been eating his way around the world, while blogging and making videos, ever since.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blogs about his cultural travel adventures on </a:t>
            </a:r>
            <a:r>
              <a:rPr lang="en-US" sz="1200" kern="1200" dirty="0" err="1">
                <a:solidFill>
                  <a:schemeClr val="tx1"/>
                </a:solidFill>
                <a:effectLst/>
                <a:latin typeface="+mn-lt"/>
                <a:ea typeface="+mn-ea"/>
                <a:cs typeface="+mn-cs"/>
              </a:rPr>
              <a:t>Migrationology</a:t>
            </a:r>
            <a:r>
              <a:rPr lang="en-US" sz="1200" kern="1200" dirty="0">
                <a:solidFill>
                  <a:schemeClr val="tx1"/>
                </a:solidFill>
                <a:effectLst/>
                <a:latin typeface="+mn-lt"/>
                <a:ea typeface="+mn-ea"/>
                <a:cs typeface="+mn-cs"/>
              </a:rPr>
              <a:t> and continually dreams about the next meal.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1.2M subscribers on YT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2</a:t>
            </a:fld>
            <a:endParaRPr lang="en-US" dirty="0"/>
          </a:p>
        </p:txBody>
      </p:sp>
    </p:spTree>
    <p:extLst>
      <p:ext uri="{BB962C8B-B14F-4D97-AF65-F5344CB8AC3E}">
        <p14:creationId xmlns:p14="http://schemas.microsoft.com/office/powerpoint/2010/main" val="17126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3</a:t>
            </a:fld>
            <a:endParaRPr lang="en-US" dirty="0"/>
          </a:p>
        </p:txBody>
      </p:sp>
    </p:spTree>
    <p:extLst>
      <p:ext uri="{BB962C8B-B14F-4D97-AF65-F5344CB8AC3E}">
        <p14:creationId xmlns:p14="http://schemas.microsoft.com/office/powerpoint/2010/main" val="133652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None/>
            </a:pPr>
            <a:r>
              <a:rPr lang="en-US" sz="1400" b="0" i="0" dirty="0"/>
              <a:t>Rani: Creative Producer @ </a:t>
            </a:r>
            <a:r>
              <a:rPr lang="en-US" sz="1400" b="0" i="0" dirty="0" err="1"/>
              <a:t>InsiderTV</a:t>
            </a:r>
            <a:endParaRPr lang="en-US" sz="1400" b="0" i="0" dirty="0"/>
          </a:p>
          <a:p>
            <a:pPr marL="0" indent="0">
              <a:buNone/>
            </a:pPr>
            <a:endParaRPr lang="en-US" sz="1400" b="0" i="0" dirty="0"/>
          </a:p>
          <a:p>
            <a:pPr marL="0" indent="0" algn="just">
              <a:buNone/>
            </a:pPr>
            <a:r>
              <a:rPr lang="en-US" sz="1200" b="0" i="0" dirty="0"/>
              <a:t>Never happier than with a script in one hand and a plane ticket in the other, Rani’s passion for storytelling goes hand in hand with her unbridled joy for travel. She moved from TVC to online content.</a:t>
            </a:r>
          </a:p>
          <a:p>
            <a:pPr marL="0" indent="0" algn="just">
              <a:buNone/>
            </a:pPr>
            <a:r>
              <a:rPr lang="en-US" sz="1200" b="0" i="0" dirty="0"/>
              <a:t>As Senior Creative Producer at Insider TV, she has developed Editorial Content and Travel Shows for clients ranging from hospitality groups to tourism boards and everything in between.</a:t>
            </a:r>
          </a:p>
          <a:p>
            <a:pPr marL="0" indent="0" algn="just">
              <a:buNone/>
            </a:pPr>
            <a:r>
              <a:rPr lang="en-US" sz="1200" b="0" i="0" dirty="0"/>
              <a:t>We work together as the Welcome show</a:t>
            </a:r>
          </a:p>
          <a:p>
            <a:pPr marL="0" indent="0" algn="just">
              <a:buNone/>
            </a:pPr>
            <a:endParaRPr lang="en-US" sz="1200" b="0" i="0" dirty="0"/>
          </a:p>
          <a:p>
            <a:pPr marL="0" indent="0" algn="just">
              <a:buNone/>
            </a:pPr>
            <a:r>
              <a:rPr lang="en-US" sz="1200" b="0" i="0" dirty="0"/>
              <a:t>K. Art:</a:t>
            </a:r>
          </a:p>
          <a:p>
            <a:pPr marL="0" indent="0" algn="just">
              <a:buNone/>
            </a:pPr>
            <a:r>
              <a:rPr lang="en-US" sz="1200" b="0" i="0" u="none" strike="noStrike" kern="1200" baseline="0" dirty="0">
                <a:solidFill>
                  <a:schemeClr val="tx1"/>
                </a:solidFill>
                <a:latin typeface="+mn-lt"/>
                <a:ea typeface="+mn-ea"/>
                <a:cs typeface="+mn-cs"/>
              </a:rPr>
              <a:t>YouTube Host / Ex-Google / CEO &amp; Founder of Hey! </a:t>
            </a:r>
            <a:r>
              <a:rPr lang="en-US" sz="1200" b="0" i="0" u="none" strike="noStrike" kern="1200" baseline="0" dirty="0" err="1">
                <a:solidFill>
                  <a:schemeClr val="tx1"/>
                </a:solidFill>
                <a:latin typeface="+mn-lt"/>
                <a:ea typeface="+mn-ea"/>
                <a:cs typeface="+mn-cs"/>
              </a:rPr>
              <a:t>Asean</a:t>
            </a:r>
            <a:endParaRPr lang="en-US" sz="1200" b="0" i="0" u="none" strike="noStrike" kern="1200" baseline="0" dirty="0">
              <a:solidFill>
                <a:schemeClr val="tx1"/>
              </a:solidFill>
              <a:latin typeface="+mn-lt"/>
              <a:ea typeface="+mn-ea"/>
              <a:cs typeface="+mn-cs"/>
            </a:endParaRPr>
          </a:p>
          <a:p>
            <a:pPr marL="0" indent="0" algn="just">
              <a:buNone/>
            </a:pPr>
            <a:r>
              <a:rPr lang="en-US" sz="1200" b="0" i="0" u="none" strike="noStrike" kern="1200" baseline="0" dirty="0">
                <a:solidFill>
                  <a:schemeClr val="tx1"/>
                </a:solidFill>
                <a:latin typeface="+mn-lt"/>
                <a:ea typeface="+mn-ea"/>
                <a:cs typeface="+mn-cs"/>
              </a:rPr>
              <a:t>Singer song writer </a:t>
            </a:r>
            <a:r>
              <a:rPr lang="en-US" sz="1200" b="0" i="0" u="none" strike="noStrike" kern="1200" baseline="0" dirty="0" err="1">
                <a:solidFill>
                  <a:schemeClr val="tx1"/>
                </a:solidFill>
                <a:latin typeface="+mn-lt"/>
                <a:ea typeface="+mn-ea"/>
                <a:cs typeface="+mn-cs"/>
              </a:rPr>
              <a:t>pian</a:t>
            </a:r>
            <a:r>
              <a:rPr lang="en-US" sz="1200" b="0" i="0" u="none" strike="noStrike" kern="1200" baseline="0" dirty="0">
                <a:solidFill>
                  <a:schemeClr val="tx1"/>
                </a:solidFill>
                <a:latin typeface="+mn-lt"/>
                <a:ea typeface="+mn-ea"/>
                <a:cs typeface="+mn-cs"/>
              </a:rPr>
              <a:t> player</a:t>
            </a:r>
          </a:p>
          <a:p>
            <a:r>
              <a:rPr lang="en-US" sz="1200" b="0" i="0" u="none" strike="noStrike" kern="1200" baseline="0" dirty="0">
                <a:solidFill>
                  <a:schemeClr val="tx1"/>
                </a:solidFill>
                <a:latin typeface="+mn-lt"/>
                <a:ea typeface="+mn-ea"/>
                <a:cs typeface="+mn-cs"/>
              </a:rPr>
              <a:t>he had an opportunity to explore innovations from Google and YouTube</a:t>
            </a:r>
          </a:p>
          <a:p>
            <a:r>
              <a:rPr lang="en-US" sz="1200" b="0" i="0" u="none" strike="noStrike" kern="1200" baseline="0" dirty="0">
                <a:solidFill>
                  <a:schemeClr val="tx1"/>
                </a:solidFill>
                <a:latin typeface="+mn-lt"/>
                <a:ea typeface="+mn-ea"/>
                <a:cs typeface="+mn-cs"/>
              </a:rPr>
              <a:t>offices around the globe. Furthermore, Art is a leading singer of SING OUT ASIA band, a group of Asian</a:t>
            </a:r>
          </a:p>
          <a:p>
            <a:r>
              <a:rPr lang="en-US" sz="1200" b="0" i="0" u="none" strike="noStrike" kern="1200" baseline="0" dirty="0">
                <a:solidFill>
                  <a:schemeClr val="tx1"/>
                </a:solidFill>
                <a:latin typeface="+mn-lt"/>
                <a:ea typeface="+mn-ea"/>
                <a:cs typeface="+mn-cs"/>
              </a:rPr>
              <a:t>artists who tour around Asia to promote international understanding through music. Art has written songs from his travel experiences.</a:t>
            </a:r>
          </a:p>
          <a:p>
            <a:r>
              <a:rPr lang="en-US" sz="1200" b="0" i="0" u="none" strike="noStrike" kern="1200" baseline="0" dirty="0">
                <a:solidFill>
                  <a:schemeClr val="tx1"/>
                </a:solidFill>
                <a:latin typeface="+mn-lt"/>
                <a:ea typeface="+mn-ea"/>
                <a:cs typeface="+mn-cs"/>
              </a:rPr>
              <a:t>Art has been dedicated in creating YouTube program in English language to encourage people from around the world to travel to ASEAN (Southeast Asia) and experience local way of living. Collaboration with local friends to show the best thing of their home town</a:t>
            </a:r>
          </a:p>
          <a:p>
            <a:r>
              <a:rPr lang="en-US" sz="1200" b="0" i="0" u="none" strike="noStrike" kern="1200" baseline="0" dirty="0">
                <a:solidFill>
                  <a:schemeClr val="tx1"/>
                </a:solidFill>
                <a:latin typeface="+mn-lt"/>
                <a:ea typeface="+mn-ea"/>
                <a:cs typeface="+mn-cs"/>
              </a:rPr>
              <a:t>Art is both an international </a:t>
            </a:r>
            <a:r>
              <a:rPr lang="en-US" sz="1200" b="0" i="0" u="none" strike="noStrike" kern="1200" baseline="0" dirty="0" err="1">
                <a:solidFill>
                  <a:schemeClr val="tx1"/>
                </a:solidFill>
                <a:latin typeface="+mn-lt"/>
                <a:ea typeface="+mn-ea"/>
                <a:cs typeface="+mn-cs"/>
              </a:rPr>
              <a:t>traveller</a:t>
            </a:r>
            <a:r>
              <a:rPr lang="en-US" sz="1200" b="0" i="0" u="none" strike="noStrike" kern="1200" baseline="0" dirty="0">
                <a:solidFill>
                  <a:schemeClr val="tx1"/>
                </a:solidFill>
                <a:latin typeface="+mn-lt"/>
                <a:ea typeface="+mn-ea"/>
                <a:cs typeface="+mn-cs"/>
              </a:rPr>
              <a:t> and musician who writes and performs his own songs.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 Wiens is a full-time travel eater and video blogger who is passionate about sharing local authentic food experiences. He came to travel to Thailand and never left. Tell us the story</a:t>
            </a:r>
            <a:r>
              <a:rPr lang="en-US" sz="1200" kern="1200" baseline="0" dirty="0">
                <a:solidFill>
                  <a:schemeClr val="tx1"/>
                </a:solidFill>
                <a:effectLst/>
                <a:latin typeface="+mn-lt"/>
                <a:ea typeface="+mn-ea"/>
                <a:cs typeface="+mn-cs"/>
              </a:rPr>
              <a:t> about your wife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Originally born in the United States, Mark grew up in France, DR Congo, and Kenya, before returning to the USA for university. After graduating in 2008, he bought a one-way ticket to Bangkok to discover the food. He's been eating his way around the world, while blogging and making videos, ever since.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blogs about his cultural travel adventures on </a:t>
            </a:r>
            <a:r>
              <a:rPr lang="en-US" sz="1200" kern="1200" dirty="0" err="1">
                <a:solidFill>
                  <a:schemeClr val="tx1"/>
                </a:solidFill>
                <a:effectLst/>
                <a:latin typeface="+mn-lt"/>
                <a:ea typeface="+mn-ea"/>
                <a:cs typeface="+mn-cs"/>
              </a:rPr>
              <a:t>Migrationology</a:t>
            </a:r>
            <a:r>
              <a:rPr lang="en-US" sz="1200" kern="1200" dirty="0">
                <a:solidFill>
                  <a:schemeClr val="tx1"/>
                </a:solidFill>
                <a:effectLst/>
                <a:latin typeface="+mn-lt"/>
                <a:ea typeface="+mn-ea"/>
                <a:cs typeface="+mn-cs"/>
              </a:rPr>
              <a:t> and continually dreams about the next meal.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1.2M subscribers on YT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4</a:t>
            </a:fld>
            <a:endParaRPr lang="en-US" dirty="0"/>
          </a:p>
        </p:txBody>
      </p:sp>
    </p:spTree>
    <p:extLst>
      <p:ext uri="{BB962C8B-B14F-4D97-AF65-F5344CB8AC3E}">
        <p14:creationId xmlns:p14="http://schemas.microsoft.com/office/powerpoint/2010/main" val="308588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How many places on earth that make you feel 'Love' by just passing by?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Rice fields. Trees. Flowers. Gates. Vases. Pictures on the wall. Everything is in good care.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After talking to the owners who are couples, I felt that the 'Love' from their mothers gave them power to pay the love forward by creating this heartwarming place.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Besides, I felt their love for 'King </a:t>
            </a:r>
            <a:r>
              <a:rPr lang="en-US" sz="1200" kern="1200" dirty="0" err="1">
                <a:solidFill>
                  <a:schemeClr val="tx1"/>
                </a:solidFill>
                <a:effectLst/>
                <a:latin typeface="+mn-lt"/>
                <a:ea typeface="+mn-ea"/>
                <a:cs typeface="+mn-cs"/>
              </a:rPr>
              <a:t>Bhumibol</a:t>
            </a:r>
            <a:r>
              <a:rPr lang="en-US" sz="1200" kern="1200" dirty="0">
                <a:solidFill>
                  <a:schemeClr val="tx1"/>
                </a:solidFill>
                <a:effectLst/>
                <a:latin typeface="+mn-lt"/>
                <a:ea typeface="+mn-ea"/>
                <a:cs typeface="+mn-cs"/>
              </a:rPr>
              <a:t>'. The main hall, dining rooms, bed rooms, everywhere is decorated with His Majesty's pictures and sculptures. These reminded me of everything the King has done for Thai people for over 70 years with 'Love'.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Now, has 'Love' inspired you to do something yet?</a:t>
            </a:r>
          </a:p>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5</a:t>
            </a:fld>
            <a:endParaRPr lang="en-US" dirty="0"/>
          </a:p>
        </p:txBody>
      </p:sp>
    </p:spTree>
    <p:extLst>
      <p:ext uri="{BB962C8B-B14F-4D97-AF65-F5344CB8AC3E}">
        <p14:creationId xmlns:p14="http://schemas.microsoft.com/office/powerpoint/2010/main" val="90608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None/>
            </a:pPr>
            <a:r>
              <a:rPr lang="en-US" sz="1400" b="0" i="0" dirty="0"/>
              <a:t>Rani: Creative Producer @ </a:t>
            </a:r>
            <a:r>
              <a:rPr lang="en-US" sz="1400" b="0" i="0" dirty="0" err="1"/>
              <a:t>InsiderTV</a:t>
            </a:r>
            <a:endParaRPr lang="en-US" sz="1400" b="0" i="0" dirty="0"/>
          </a:p>
          <a:p>
            <a:pPr marL="0" indent="0">
              <a:buNone/>
            </a:pPr>
            <a:endParaRPr lang="en-US" sz="1400" b="0" i="0" dirty="0"/>
          </a:p>
          <a:p>
            <a:pPr marL="0" indent="0" algn="just">
              <a:buNone/>
            </a:pPr>
            <a:r>
              <a:rPr lang="en-US" sz="1200" b="0" i="0" dirty="0"/>
              <a:t>Never happier than with a script in one hand and a plane ticket in the other, Rani’s passion for storytelling goes hand in hand with her unbridled joy for travel. She moved from TVC to online content.</a:t>
            </a:r>
          </a:p>
          <a:p>
            <a:pPr marL="0" indent="0" algn="just">
              <a:buNone/>
            </a:pPr>
            <a:r>
              <a:rPr lang="en-US" sz="1200" b="0" i="0" dirty="0"/>
              <a:t>As Senior Creative Producer at Insider TV, she has developed Editorial Content and Travel Shows for clients ranging from hospitality groups to tourism boards and everything in between.</a:t>
            </a:r>
          </a:p>
          <a:p>
            <a:pPr marL="0" indent="0" algn="just">
              <a:buNone/>
            </a:pPr>
            <a:r>
              <a:rPr lang="en-US" sz="1200" b="0" i="0" dirty="0"/>
              <a:t>We work together as the Welcome show</a:t>
            </a:r>
          </a:p>
          <a:p>
            <a:pPr marL="0" indent="0" algn="just">
              <a:buNone/>
            </a:pPr>
            <a:endParaRPr lang="en-US" sz="1200" b="0" i="0" dirty="0"/>
          </a:p>
          <a:p>
            <a:pPr marL="0" indent="0" algn="just">
              <a:buNone/>
            </a:pPr>
            <a:r>
              <a:rPr lang="en-US" sz="1200" b="0" i="0" dirty="0"/>
              <a:t>K. Art:</a:t>
            </a:r>
          </a:p>
          <a:p>
            <a:pPr marL="0" indent="0" algn="just">
              <a:buNone/>
            </a:pPr>
            <a:r>
              <a:rPr lang="en-US" sz="1200" b="0" i="0" u="none" strike="noStrike" kern="1200" baseline="0" dirty="0">
                <a:solidFill>
                  <a:schemeClr val="tx1"/>
                </a:solidFill>
                <a:latin typeface="+mn-lt"/>
                <a:ea typeface="+mn-ea"/>
                <a:cs typeface="+mn-cs"/>
              </a:rPr>
              <a:t>YouTube Host / Ex-Google / CEO &amp; Founder of Hey! </a:t>
            </a:r>
            <a:r>
              <a:rPr lang="en-US" sz="1200" b="0" i="0" u="none" strike="noStrike" kern="1200" baseline="0" dirty="0" err="1">
                <a:solidFill>
                  <a:schemeClr val="tx1"/>
                </a:solidFill>
                <a:latin typeface="+mn-lt"/>
                <a:ea typeface="+mn-ea"/>
                <a:cs typeface="+mn-cs"/>
              </a:rPr>
              <a:t>Asean</a:t>
            </a:r>
            <a:endParaRPr lang="en-US" sz="1200" b="0" i="0" u="none" strike="noStrike" kern="1200" baseline="0" dirty="0">
              <a:solidFill>
                <a:schemeClr val="tx1"/>
              </a:solidFill>
              <a:latin typeface="+mn-lt"/>
              <a:ea typeface="+mn-ea"/>
              <a:cs typeface="+mn-cs"/>
            </a:endParaRPr>
          </a:p>
          <a:p>
            <a:pPr marL="0" indent="0" algn="just">
              <a:buNone/>
            </a:pPr>
            <a:r>
              <a:rPr lang="en-US" sz="1200" b="0" i="0" u="none" strike="noStrike" kern="1200" baseline="0" dirty="0">
                <a:solidFill>
                  <a:schemeClr val="tx1"/>
                </a:solidFill>
                <a:latin typeface="+mn-lt"/>
                <a:ea typeface="+mn-ea"/>
                <a:cs typeface="+mn-cs"/>
              </a:rPr>
              <a:t>Singer song writer </a:t>
            </a:r>
            <a:r>
              <a:rPr lang="en-US" sz="1200" b="0" i="0" u="none" strike="noStrike" kern="1200" baseline="0" dirty="0" err="1">
                <a:solidFill>
                  <a:schemeClr val="tx1"/>
                </a:solidFill>
                <a:latin typeface="+mn-lt"/>
                <a:ea typeface="+mn-ea"/>
                <a:cs typeface="+mn-cs"/>
              </a:rPr>
              <a:t>pian</a:t>
            </a:r>
            <a:r>
              <a:rPr lang="en-US" sz="1200" b="0" i="0" u="none" strike="noStrike" kern="1200" baseline="0" dirty="0">
                <a:solidFill>
                  <a:schemeClr val="tx1"/>
                </a:solidFill>
                <a:latin typeface="+mn-lt"/>
                <a:ea typeface="+mn-ea"/>
                <a:cs typeface="+mn-cs"/>
              </a:rPr>
              <a:t> player</a:t>
            </a:r>
          </a:p>
          <a:p>
            <a:r>
              <a:rPr lang="en-US" sz="1200" b="0" i="0" u="none" strike="noStrike" kern="1200" baseline="0" dirty="0">
                <a:solidFill>
                  <a:schemeClr val="tx1"/>
                </a:solidFill>
                <a:latin typeface="+mn-lt"/>
                <a:ea typeface="+mn-ea"/>
                <a:cs typeface="+mn-cs"/>
              </a:rPr>
              <a:t>he had an opportunity to explore innovations from Google and YouTube</a:t>
            </a:r>
          </a:p>
          <a:p>
            <a:r>
              <a:rPr lang="en-US" sz="1200" b="0" i="0" u="none" strike="noStrike" kern="1200" baseline="0" dirty="0">
                <a:solidFill>
                  <a:schemeClr val="tx1"/>
                </a:solidFill>
                <a:latin typeface="+mn-lt"/>
                <a:ea typeface="+mn-ea"/>
                <a:cs typeface="+mn-cs"/>
              </a:rPr>
              <a:t>offices around the globe. Furthermore, Art is a leading singer of SING OUT ASIA band, a group of Asian</a:t>
            </a:r>
          </a:p>
          <a:p>
            <a:r>
              <a:rPr lang="en-US" sz="1200" b="0" i="0" u="none" strike="noStrike" kern="1200" baseline="0" dirty="0">
                <a:solidFill>
                  <a:schemeClr val="tx1"/>
                </a:solidFill>
                <a:latin typeface="+mn-lt"/>
                <a:ea typeface="+mn-ea"/>
                <a:cs typeface="+mn-cs"/>
              </a:rPr>
              <a:t>artists who tour around Asia to promote international understanding through music. Art has written songs from his travel experiences.</a:t>
            </a:r>
          </a:p>
          <a:p>
            <a:r>
              <a:rPr lang="en-US" sz="1200" b="0" i="0" u="none" strike="noStrike" kern="1200" baseline="0" dirty="0">
                <a:solidFill>
                  <a:schemeClr val="tx1"/>
                </a:solidFill>
                <a:latin typeface="+mn-lt"/>
                <a:ea typeface="+mn-ea"/>
                <a:cs typeface="+mn-cs"/>
              </a:rPr>
              <a:t>Art has been dedicated in creating YouTube program in English language to encourage people from around the world to travel to ASEAN (Southeast Asia) and experience local way of living. Collaboration with local friends to show the best thing of their home town</a:t>
            </a:r>
          </a:p>
          <a:p>
            <a:r>
              <a:rPr lang="en-US" sz="1200" b="0" i="0" u="none" strike="noStrike" kern="1200" baseline="0" dirty="0">
                <a:solidFill>
                  <a:schemeClr val="tx1"/>
                </a:solidFill>
                <a:latin typeface="+mn-lt"/>
                <a:ea typeface="+mn-ea"/>
                <a:cs typeface="+mn-cs"/>
              </a:rPr>
              <a:t>Art is both an international </a:t>
            </a:r>
            <a:r>
              <a:rPr lang="en-US" sz="1200" b="0" i="0" u="none" strike="noStrike" kern="1200" baseline="0" dirty="0" err="1">
                <a:solidFill>
                  <a:schemeClr val="tx1"/>
                </a:solidFill>
                <a:latin typeface="+mn-lt"/>
                <a:ea typeface="+mn-ea"/>
                <a:cs typeface="+mn-cs"/>
              </a:rPr>
              <a:t>traveller</a:t>
            </a:r>
            <a:r>
              <a:rPr lang="en-US" sz="1200" b="0" i="0" u="none" strike="noStrike" kern="1200" baseline="0" dirty="0">
                <a:solidFill>
                  <a:schemeClr val="tx1"/>
                </a:solidFill>
                <a:latin typeface="+mn-lt"/>
                <a:ea typeface="+mn-ea"/>
                <a:cs typeface="+mn-cs"/>
              </a:rPr>
              <a:t> and musician who writes and performs his own songs.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 Wiens is a full-time travel eater and video blogger who is passionate about sharing local authentic food experiences. He came to travel to Thailand and never left. Tell us the story</a:t>
            </a:r>
            <a:r>
              <a:rPr lang="en-US" sz="1200" kern="1200" baseline="0" dirty="0">
                <a:solidFill>
                  <a:schemeClr val="tx1"/>
                </a:solidFill>
                <a:effectLst/>
                <a:latin typeface="+mn-lt"/>
                <a:ea typeface="+mn-ea"/>
                <a:cs typeface="+mn-cs"/>
              </a:rPr>
              <a:t> about your wife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Originally born in the United States, Mark grew up in France, DR Congo, and Kenya, before returning to the USA for university. After graduating in 2008, he bought a one-way ticket to Bangkok to discover the food. He's been eating his way around the world, while blogging and making videos, ever since.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blogs about his cultural travel adventures on </a:t>
            </a:r>
            <a:r>
              <a:rPr lang="en-US" sz="1200" kern="1200" dirty="0" err="1">
                <a:solidFill>
                  <a:schemeClr val="tx1"/>
                </a:solidFill>
                <a:effectLst/>
                <a:latin typeface="+mn-lt"/>
                <a:ea typeface="+mn-ea"/>
                <a:cs typeface="+mn-cs"/>
              </a:rPr>
              <a:t>Migrationology</a:t>
            </a:r>
            <a:r>
              <a:rPr lang="en-US" sz="1200" kern="1200" dirty="0">
                <a:solidFill>
                  <a:schemeClr val="tx1"/>
                </a:solidFill>
                <a:effectLst/>
                <a:latin typeface="+mn-lt"/>
                <a:ea typeface="+mn-ea"/>
                <a:cs typeface="+mn-cs"/>
              </a:rPr>
              <a:t> and continually dreams about the next meal.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1.2M subscribers on YT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6</a:t>
            </a:fld>
            <a:endParaRPr lang="en-US" dirty="0"/>
          </a:p>
        </p:txBody>
      </p:sp>
    </p:spTree>
    <p:extLst>
      <p:ext uri="{BB962C8B-B14F-4D97-AF65-F5344CB8AC3E}">
        <p14:creationId xmlns:p14="http://schemas.microsoft.com/office/powerpoint/2010/main" val="155683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7</a:t>
            </a:fld>
            <a:endParaRPr lang="en-US" dirty="0"/>
          </a:p>
        </p:txBody>
      </p:sp>
    </p:spTree>
    <p:extLst>
      <p:ext uri="{BB962C8B-B14F-4D97-AF65-F5344CB8AC3E}">
        <p14:creationId xmlns:p14="http://schemas.microsoft.com/office/powerpoint/2010/main" val="229208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None/>
            </a:pPr>
            <a:r>
              <a:rPr lang="en-US" sz="1400" b="0" i="0" dirty="0"/>
              <a:t>Rani: Creative Producer @ </a:t>
            </a:r>
            <a:r>
              <a:rPr lang="en-US" sz="1400" b="0" i="0" dirty="0" err="1"/>
              <a:t>InsiderTV</a:t>
            </a:r>
            <a:endParaRPr lang="en-US" sz="1400" b="0" i="0" dirty="0"/>
          </a:p>
          <a:p>
            <a:pPr marL="0" indent="0">
              <a:buNone/>
            </a:pPr>
            <a:endParaRPr lang="en-US" sz="1400" b="0" i="0" dirty="0"/>
          </a:p>
          <a:p>
            <a:pPr marL="0" indent="0" algn="just">
              <a:buNone/>
            </a:pPr>
            <a:r>
              <a:rPr lang="en-US" sz="1200" b="0" i="0" dirty="0"/>
              <a:t>Never happier than with a script in one hand and a plane ticket in the other, Rani’s passion for storytelling goes hand in hand with her unbridled joy for travel. She moved from TVC to online content.</a:t>
            </a:r>
          </a:p>
          <a:p>
            <a:pPr marL="0" indent="0" algn="just">
              <a:buNone/>
            </a:pPr>
            <a:r>
              <a:rPr lang="en-US" sz="1200" b="0" i="0" dirty="0"/>
              <a:t>As Senior Creative Producer at Insider TV, she has developed Editorial Content and Travel Shows for clients ranging from hospitality groups to tourism boards and everything in between.</a:t>
            </a:r>
          </a:p>
          <a:p>
            <a:pPr marL="0" indent="0" algn="just">
              <a:buNone/>
            </a:pPr>
            <a:r>
              <a:rPr lang="en-US" sz="1200" b="0" i="0" dirty="0"/>
              <a:t>We work together as the Welcome show</a:t>
            </a:r>
          </a:p>
          <a:p>
            <a:pPr marL="0" indent="0" algn="just">
              <a:buNone/>
            </a:pPr>
            <a:endParaRPr lang="en-US" sz="1200" b="0" i="0" dirty="0"/>
          </a:p>
          <a:p>
            <a:pPr marL="0" indent="0" algn="just">
              <a:buNone/>
            </a:pPr>
            <a:r>
              <a:rPr lang="en-US" sz="1200" b="0" i="0" dirty="0"/>
              <a:t>K. Art:</a:t>
            </a:r>
          </a:p>
          <a:p>
            <a:pPr marL="0" indent="0" algn="just">
              <a:buNone/>
            </a:pPr>
            <a:r>
              <a:rPr lang="en-US" sz="1200" b="0" i="0" u="none" strike="noStrike" kern="1200" baseline="0" dirty="0">
                <a:solidFill>
                  <a:schemeClr val="tx1"/>
                </a:solidFill>
                <a:latin typeface="+mn-lt"/>
                <a:ea typeface="+mn-ea"/>
                <a:cs typeface="+mn-cs"/>
              </a:rPr>
              <a:t>YouTube Host / Ex-Google / CEO &amp; Founder of Hey! </a:t>
            </a:r>
            <a:r>
              <a:rPr lang="en-US" sz="1200" b="0" i="0" u="none" strike="noStrike" kern="1200" baseline="0" dirty="0" err="1">
                <a:solidFill>
                  <a:schemeClr val="tx1"/>
                </a:solidFill>
                <a:latin typeface="+mn-lt"/>
                <a:ea typeface="+mn-ea"/>
                <a:cs typeface="+mn-cs"/>
              </a:rPr>
              <a:t>Asean</a:t>
            </a:r>
            <a:endParaRPr lang="en-US" sz="1200" b="0" i="0" u="none" strike="noStrike" kern="1200" baseline="0" dirty="0">
              <a:solidFill>
                <a:schemeClr val="tx1"/>
              </a:solidFill>
              <a:latin typeface="+mn-lt"/>
              <a:ea typeface="+mn-ea"/>
              <a:cs typeface="+mn-cs"/>
            </a:endParaRPr>
          </a:p>
          <a:p>
            <a:pPr marL="0" indent="0" algn="just">
              <a:buNone/>
            </a:pPr>
            <a:r>
              <a:rPr lang="en-US" sz="1200" b="0" i="0" u="none" strike="noStrike" kern="1200" baseline="0" dirty="0">
                <a:solidFill>
                  <a:schemeClr val="tx1"/>
                </a:solidFill>
                <a:latin typeface="+mn-lt"/>
                <a:ea typeface="+mn-ea"/>
                <a:cs typeface="+mn-cs"/>
              </a:rPr>
              <a:t>Singer song writer </a:t>
            </a:r>
            <a:r>
              <a:rPr lang="en-US" sz="1200" b="0" i="0" u="none" strike="noStrike" kern="1200" baseline="0" dirty="0" err="1">
                <a:solidFill>
                  <a:schemeClr val="tx1"/>
                </a:solidFill>
                <a:latin typeface="+mn-lt"/>
                <a:ea typeface="+mn-ea"/>
                <a:cs typeface="+mn-cs"/>
              </a:rPr>
              <a:t>pian</a:t>
            </a:r>
            <a:r>
              <a:rPr lang="en-US" sz="1200" b="0" i="0" u="none" strike="noStrike" kern="1200" baseline="0" dirty="0">
                <a:solidFill>
                  <a:schemeClr val="tx1"/>
                </a:solidFill>
                <a:latin typeface="+mn-lt"/>
                <a:ea typeface="+mn-ea"/>
                <a:cs typeface="+mn-cs"/>
              </a:rPr>
              <a:t> player</a:t>
            </a:r>
          </a:p>
          <a:p>
            <a:r>
              <a:rPr lang="en-US" sz="1200" b="0" i="0" u="none" strike="noStrike" kern="1200" baseline="0" dirty="0">
                <a:solidFill>
                  <a:schemeClr val="tx1"/>
                </a:solidFill>
                <a:latin typeface="+mn-lt"/>
                <a:ea typeface="+mn-ea"/>
                <a:cs typeface="+mn-cs"/>
              </a:rPr>
              <a:t>he had an opportunity to explore innovations from Google and YouTube</a:t>
            </a:r>
          </a:p>
          <a:p>
            <a:r>
              <a:rPr lang="en-US" sz="1200" b="0" i="0" u="none" strike="noStrike" kern="1200" baseline="0" dirty="0">
                <a:solidFill>
                  <a:schemeClr val="tx1"/>
                </a:solidFill>
                <a:latin typeface="+mn-lt"/>
                <a:ea typeface="+mn-ea"/>
                <a:cs typeface="+mn-cs"/>
              </a:rPr>
              <a:t>offices around the globe. Furthermore, Art is a leading singer of SING OUT ASIA band, a group of Asian</a:t>
            </a:r>
          </a:p>
          <a:p>
            <a:r>
              <a:rPr lang="en-US" sz="1200" b="0" i="0" u="none" strike="noStrike" kern="1200" baseline="0" dirty="0">
                <a:solidFill>
                  <a:schemeClr val="tx1"/>
                </a:solidFill>
                <a:latin typeface="+mn-lt"/>
                <a:ea typeface="+mn-ea"/>
                <a:cs typeface="+mn-cs"/>
              </a:rPr>
              <a:t>artists who tour around Asia to promote international understanding through music. Art has written songs from his travel experiences.</a:t>
            </a:r>
          </a:p>
          <a:p>
            <a:r>
              <a:rPr lang="en-US" sz="1200" b="0" i="0" u="none" strike="noStrike" kern="1200" baseline="0" dirty="0">
                <a:solidFill>
                  <a:schemeClr val="tx1"/>
                </a:solidFill>
                <a:latin typeface="+mn-lt"/>
                <a:ea typeface="+mn-ea"/>
                <a:cs typeface="+mn-cs"/>
              </a:rPr>
              <a:t>Art has been dedicated in creating YouTube program in English language to encourage people from around the world to travel to ASEAN (Southeast Asia) and experience local way of living. Collaboration with local friends to show the best thing of their home town</a:t>
            </a:r>
          </a:p>
          <a:p>
            <a:r>
              <a:rPr lang="en-US" sz="1200" b="0" i="0" u="none" strike="noStrike" kern="1200" baseline="0" dirty="0">
                <a:solidFill>
                  <a:schemeClr val="tx1"/>
                </a:solidFill>
                <a:latin typeface="+mn-lt"/>
                <a:ea typeface="+mn-ea"/>
                <a:cs typeface="+mn-cs"/>
              </a:rPr>
              <a:t>Art is both an international </a:t>
            </a:r>
            <a:r>
              <a:rPr lang="en-US" sz="1200" b="0" i="0" u="none" strike="noStrike" kern="1200" baseline="0" dirty="0" err="1">
                <a:solidFill>
                  <a:schemeClr val="tx1"/>
                </a:solidFill>
                <a:latin typeface="+mn-lt"/>
                <a:ea typeface="+mn-ea"/>
                <a:cs typeface="+mn-cs"/>
              </a:rPr>
              <a:t>traveller</a:t>
            </a:r>
            <a:r>
              <a:rPr lang="en-US" sz="1200" b="0" i="0" u="none" strike="noStrike" kern="1200" baseline="0" dirty="0">
                <a:solidFill>
                  <a:schemeClr val="tx1"/>
                </a:solidFill>
                <a:latin typeface="+mn-lt"/>
                <a:ea typeface="+mn-ea"/>
                <a:cs typeface="+mn-cs"/>
              </a:rPr>
              <a:t> and musician who writes and performs his own songs.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 Wiens is a full-time travel eater and video blogger who is passionate about sharing local authentic food experiences. He came to travel to Thailand and never left. Tell us the story</a:t>
            </a:r>
            <a:r>
              <a:rPr lang="en-US" sz="1200" kern="1200" baseline="0" dirty="0">
                <a:solidFill>
                  <a:schemeClr val="tx1"/>
                </a:solidFill>
                <a:effectLst/>
                <a:latin typeface="+mn-lt"/>
                <a:ea typeface="+mn-ea"/>
                <a:cs typeface="+mn-cs"/>
              </a:rPr>
              <a:t> about your wife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Originally born in the United States, Mark grew up in France, DR Congo, and Kenya, before returning to the USA for university. After graduating in 2008, he bought a one-way ticket to Bangkok to discover the food. He's been eating his way around the world, while blogging and making videos, ever since.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blogs about his cultural travel adventures on </a:t>
            </a:r>
            <a:r>
              <a:rPr lang="en-US" sz="1200" kern="1200" dirty="0" err="1">
                <a:solidFill>
                  <a:schemeClr val="tx1"/>
                </a:solidFill>
                <a:effectLst/>
                <a:latin typeface="+mn-lt"/>
                <a:ea typeface="+mn-ea"/>
                <a:cs typeface="+mn-cs"/>
              </a:rPr>
              <a:t>Migrationology</a:t>
            </a:r>
            <a:r>
              <a:rPr lang="en-US" sz="1200" kern="1200" dirty="0">
                <a:solidFill>
                  <a:schemeClr val="tx1"/>
                </a:solidFill>
                <a:effectLst/>
                <a:latin typeface="+mn-lt"/>
                <a:ea typeface="+mn-ea"/>
                <a:cs typeface="+mn-cs"/>
              </a:rPr>
              <a:t> and continually dreams about the next meal.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1.2M subscribers on YT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8</a:t>
            </a:fld>
            <a:endParaRPr lang="en-US" dirty="0"/>
          </a:p>
        </p:txBody>
      </p:sp>
    </p:spTree>
    <p:extLst>
      <p:ext uri="{BB962C8B-B14F-4D97-AF65-F5344CB8AC3E}">
        <p14:creationId xmlns:p14="http://schemas.microsoft.com/office/powerpoint/2010/main" val="153123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Rani</a:t>
            </a:r>
          </a:p>
          <a:p>
            <a:endParaRPr lang="en-US" dirty="0"/>
          </a:p>
        </p:txBody>
      </p:sp>
      <p:sp>
        <p:nvSpPr>
          <p:cNvPr id="4" name="Slide Number Placeholder 3"/>
          <p:cNvSpPr>
            <a:spLocks noGrp="1"/>
          </p:cNvSpPr>
          <p:nvPr>
            <p:ph type="sldNum" sz="quarter" idx="10"/>
          </p:nvPr>
        </p:nvSpPr>
        <p:spPr/>
        <p:txBody>
          <a:bodyPr/>
          <a:lstStyle/>
          <a:p>
            <a:fld id="{1BAB44AB-A9AD-4872-8EEB-C0C922B2E2BE}" type="slidenum">
              <a:rPr lang="en-US" smtClean="0"/>
              <a:pPr/>
              <a:t>9</a:t>
            </a:fld>
            <a:endParaRPr lang="en-US" dirty="0"/>
          </a:p>
        </p:txBody>
      </p:sp>
    </p:spTree>
    <p:extLst>
      <p:ext uri="{BB962C8B-B14F-4D97-AF65-F5344CB8AC3E}">
        <p14:creationId xmlns:p14="http://schemas.microsoft.com/office/powerpoint/2010/main" val="50772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33785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3934524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4140052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1204528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2842475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188260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940880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2171621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444510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366494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38127"/>
            <a:ext cx="6858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057401"/>
            <a:ext cx="8229600"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DEB6C8-CA61-4FDA-9192-DC361613FEB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F848BEF-B242-401B-AFD7-DE5BFDA5C39D}" type="datetimeFigureOut">
              <a:rPr lang="en-AU" smtClean="0"/>
              <a:t>14/11/2017</a:t>
            </a:fld>
            <a:endParaRPr lang="en-AU"/>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6202319F-9E67-4646-982C-A1AE02C3CFAE}" type="slidenum">
              <a:rPr lang="en-AU" smtClean="0"/>
              <a:t>‹#›</a:t>
            </a:fld>
            <a:endParaRPr lang="en-AU"/>
          </a:p>
        </p:txBody>
      </p:sp>
    </p:spTree>
    <p:extLst>
      <p:ext uri="{BB962C8B-B14F-4D97-AF65-F5344CB8AC3E}">
        <p14:creationId xmlns:p14="http://schemas.microsoft.com/office/powerpoint/2010/main" val="204020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DEB6C8-CA61-4FDA-9192-DC361613FEB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65113"/>
            <a:ext cx="68580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DEB6C8-CA61-4FDA-9192-DC361613FE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61926"/>
            <a:ext cx="68580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FDEB6C8-CA61-4FDA-9192-DC361613FE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7056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FDEB6C8-CA61-4FDA-9192-DC361613FE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4381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002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9342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06139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Futura Boo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2319F-9E67-4646-982C-A1AE02C3CFAE}" type="slidenum">
              <a:rPr lang="en-AU" smtClean="0"/>
              <a:t>‹#›</a:t>
            </a:fld>
            <a:endParaRPr lang="en-AU"/>
          </a:p>
        </p:txBody>
      </p:sp>
    </p:spTree>
    <p:extLst>
      <p:ext uri="{BB962C8B-B14F-4D97-AF65-F5344CB8AC3E}">
        <p14:creationId xmlns:p14="http://schemas.microsoft.com/office/powerpoint/2010/main" val="27911237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5r-jxlwpHKs"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jHujZOlnYm8"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9mm8va8nnkE"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N6RbbmTKlcY"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cO9WO01D-JI"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8064" y="2130425"/>
            <a:ext cx="3310136" cy="1470025"/>
          </a:xfrm>
        </p:spPr>
        <p:txBody>
          <a:bodyPr/>
          <a:lstStyle/>
          <a:p>
            <a:r>
              <a:rPr lang="en-AU" dirty="0"/>
              <a:t>The Art of Storytelling</a:t>
            </a:r>
          </a:p>
        </p:txBody>
      </p:sp>
      <p:sp>
        <p:nvSpPr>
          <p:cNvPr id="3" name="Subtitle 2"/>
          <p:cNvSpPr>
            <a:spLocks noGrp="1"/>
          </p:cNvSpPr>
          <p:nvPr>
            <p:ph type="subTitle" idx="1"/>
          </p:nvPr>
        </p:nvSpPr>
        <p:spPr>
          <a:xfrm>
            <a:off x="4788024" y="3886200"/>
            <a:ext cx="3960440" cy="1752600"/>
          </a:xfrm>
        </p:spPr>
        <p:txBody>
          <a:bodyPr/>
          <a:lstStyle/>
          <a:p>
            <a:r>
              <a:rPr lang="en-GB" sz="2400" dirty="0"/>
              <a:t>Art Thomya</a:t>
            </a:r>
          </a:p>
          <a:p>
            <a:r>
              <a:rPr lang="en-GB" sz="2400" dirty="0"/>
              <a:t>Rani Jeyaraj</a:t>
            </a:r>
          </a:p>
          <a:p>
            <a:r>
              <a:rPr lang="en-GB" sz="2400" dirty="0"/>
              <a:t>Mark Wiens</a:t>
            </a:r>
          </a:p>
          <a:p>
            <a:r>
              <a:rPr lang="en-US" sz="2400" dirty="0"/>
              <a:t>Emilie Couton (facilitator)</a:t>
            </a:r>
            <a:endParaRPr lang="en-AU" sz="2400" dirty="0"/>
          </a:p>
        </p:txBody>
      </p:sp>
      <p:pic>
        <p:nvPicPr>
          <p:cNvPr id="4" name="Content Placeholder 5">
            <a:extLst>
              <a:ext uri="{FF2B5EF4-FFF2-40B4-BE49-F238E27FC236}">
                <a16:creationId xmlns:a16="http://schemas.microsoft.com/office/drawing/2014/main" id="{42E990C1-3259-4251-A9A4-7A443781E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12" y="1422873"/>
            <a:ext cx="4251424" cy="4251424"/>
          </a:xfrm>
          <a:prstGeom prst="rect">
            <a:avLst/>
          </a:prstGeom>
        </p:spPr>
      </p:pic>
    </p:spTree>
    <p:extLst>
      <p:ext uri="{BB962C8B-B14F-4D97-AF65-F5344CB8AC3E}">
        <p14:creationId xmlns:p14="http://schemas.microsoft.com/office/powerpoint/2010/main" val="354339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80977"/>
            <a:ext cx="6858000" cy="1143000"/>
          </a:xfrm>
        </p:spPr>
        <p:txBody>
          <a:bodyPr/>
          <a:lstStyle/>
          <a:p>
            <a:r>
              <a:rPr lang="en-AU" dirty="0"/>
              <a:t>Panellists</a:t>
            </a:r>
          </a:p>
        </p:txBody>
      </p:sp>
      <p:sp>
        <p:nvSpPr>
          <p:cNvPr id="3" name="Content Placeholder 2"/>
          <p:cNvSpPr>
            <a:spLocks noGrp="1"/>
          </p:cNvSpPr>
          <p:nvPr>
            <p:ph idx="1"/>
          </p:nvPr>
        </p:nvSpPr>
        <p:spPr>
          <a:xfrm>
            <a:off x="6516216" y="4231694"/>
            <a:ext cx="3168352" cy="982611"/>
          </a:xfrm>
        </p:spPr>
        <p:txBody>
          <a:bodyPr/>
          <a:lstStyle/>
          <a:p>
            <a:pPr marL="0" indent="0">
              <a:buNone/>
            </a:pPr>
            <a:r>
              <a:rPr lang="en-AU" sz="2000" b="1" dirty="0"/>
              <a:t>Rani Jeyaraj</a:t>
            </a:r>
          </a:p>
          <a:p>
            <a:pPr marL="0" indent="0">
              <a:buNone/>
            </a:pPr>
            <a:r>
              <a:rPr lang="en-US" sz="2000" dirty="0"/>
              <a:t>Creative Producer, </a:t>
            </a:r>
            <a:r>
              <a:rPr lang="en-US" sz="2000" dirty="0" err="1"/>
              <a:t>InsiderTV</a:t>
            </a:r>
            <a:endParaRPr lang="en-US" sz="2000" dirty="0"/>
          </a:p>
          <a:p>
            <a:pPr marL="0" indent="0">
              <a:buNone/>
            </a:pPr>
            <a:endParaRPr lang="en-US" sz="2000" i="1" dirty="0"/>
          </a:p>
        </p:txBody>
      </p:sp>
      <p:pic>
        <p:nvPicPr>
          <p:cNvPr id="4" name="Picture 3"/>
          <p:cNvPicPr>
            <a:picLocks noChangeAspect="1"/>
          </p:cNvPicPr>
          <p:nvPr/>
        </p:nvPicPr>
        <p:blipFill>
          <a:blip r:embed="rId3"/>
          <a:stretch>
            <a:fillRect/>
          </a:stretch>
        </p:blipFill>
        <p:spPr>
          <a:xfrm>
            <a:off x="6589948" y="2215470"/>
            <a:ext cx="1450504" cy="1930370"/>
          </a:xfrm>
          <a:prstGeom prst="rect">
            <a:avLst/>
          </a:prstGeom>
        </p:spPr>
      </p:pic>
      <p:sp>
        <p:nvSpPr>
          <p:cNvPr id="6" name="Content Placeholder 2"/>
          <p:cNvSpPr txBox="1">
            <a:spLocks/>
          </p:cNvSpPr>
          <p:nvPr/>
        </p:nvSpPr>
        <p:spPr>
          <a:xfrm>
            <a:off x="2723479" y="2236615"/>
            <a:ext cx="2395537" cy="8315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Art Thomya</a:t>
            </a:r>
          </a:p>
          <a:p>
            <a:pPr marL="0" indent="0">
              <a:buNone/>
            </a:pPr>
            <a:r>
              <a:rPr lang="en-US" sz="2000" dirty="0"/>
              <a:t>Founder &amp; CEO of Hey! </a:t>
            </a:r>
            <a:r>
              <a:rPr lang="en-US" sz="2000" dirty="0" err="1"/>
              <a:t>Asean</a:t>
            </a:r>
            <a:endParaRPr lang="en-US" sz="2000" dirty="0"/>
          </a:p>
          <a:p>
            <a:pPr marL="0" indent="0">
              <a:buFont typeface="Arial" pitchFamily="34" charset="0"/>
              <a:buNone/>
            </a:pPr>
            <a:endParaRPr lang="en-US" sz="2000" i="1" dirty="0"/>
          </a:p>
        </p:txBody>
      </p:sp>
      <p:sp>
        <p:nvSpPr>
          <p:cNvPr id="7" name="Content Placeholder 2"/>
          <p:cNvSpPr txBox="1">
            <a:spLocks/>
          </p:cNvSpPr>
          <p:nvPr/>
        </p:nvSpPr>
        <p:spPr>
          <a:xfrm>
            <a:off x="2671576" y="4335353"/>
            <a:ext cx="3168352" cy="6884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Mark Wiens</a:t>
            </a:r>
          </a:p>
          <a:p>
            <a:pPr marL="0" indent="0">
              <a:buNone/>
            </a:pPr>
            <a:r>
              <a:rPr lang="en-GB" sz="2000" dirty="0"/>
              <a:t>Food blogger and founder of </a:t>
            </a:r>
            <a:r>
              <a:rPr lang="en-GB" sz="2000" dirty="0" err="1"/>
              <a:t>Migrationology</a:t>
            </a:r>
            <a:endParaRPr lang="en-US" sz="2000" i="1" dirty="0"/>
          </a:p>
        </p:txBody>
      </p:sp>
      <p:pic>
        <p:nvPicPr>
          <p:cNvPr id="8" name="Picture 7"/>
          <p:cNvPicPr>
            <a:picLocks noChangeAspect="1"/>
          </p:cNvPicPr>
          <p:nvPr/>
        </p:nvPicPr>
        <p:blipFill>
          <a:blip r:embed="rId4"/>
          <a:stretch>
            <a:fillRect/>
          </a:stretch>
        </p:blipFill>
        <p:spPr>
          <a:xfrm>
            <a:off x="312179" y="1999446"/>
            <a:ext cx="2339206" cy="1543720"/>
          </a:xfrm>
          <a:prstGeom prst="rect">
            <a:avLst/>
          </a:prstGeom>
        </p:spPr>
      </p:pic>
      <p:pic>
        <p:nvPicPr>
          <p:cNvPr id="9" name="Picture 8"/>
          <p:cNvPicPr>
            <a:picLocks noChangeAspect="1"/>
          </p:cNvPicPr>
          <p:nvPr/>
        </p:nvPicPr>
        <p:blipFill rotWithShape="1">
          <a:blip r:embed="rId5"/>
          <a:srcRect l="15637" t="8797" r="9194" b="-8797"/>
          <a:stretch/>
        </p:blipFill>
        <p:spPr>
          <a:xfrm>
            <a:off x="316915" y="3943662"/>
            <a:ext cx="2334470" cy="1861602"/>
          </a:xfrm>
          <a:prstGeom prst="rect">
            <a:avLst/>
          </a:prstGeom>
        </p:spPr>
      </p:pic>
    </p:spTree>
    <p:extLst>
      <p:ext uri="{BB962C8B-B14F-4D97-AF65-F5344CB8AC3E}">
        <p14:creationId xmlns:p14="http://schemas.microsoft.com/office/powerpoint/2010/main" val="356294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Royal Balinese Food</a:t>
            </a:r>
          </a:p>
        </p:txBody>
      </p:sp>
      <p:pic>
        <p:nvPicPr>
          <p:cNvPr id="6" name="Online Media 5">
            <a:hlinkClick r:id="" action="ppaction://media"/>
            <a:extLst>
              <a:ext uri="{FF2B5EF4-FFF2-40B4-BE49-F238E27FC236}">
                <a16:creationId xmlns:a16="http://schemas.microsoft.com/office/drawing/2014/main" id="{A64E306E-1163-4C00-BB0E-2D7792F857A1}"/>
              </a:ext>
            </a:extLst>
          </p:cNvPr>
          <p:cNvPicPr>
            <a:picLocks noGrp="1" noRot="1" noChangeAspect="1"/>
          </p:cNvPicPr>
          <p:nvPr>
            <p:ph idx="1"/>
            <a:videoFile r:link="rId1"/>
          </p:nvPr>
        </p:nvPicPr>
        <p:blipFill>
          <a:blip r:embed="rId4"/>
          <a:stretch>
            <a:fillRect/>
          </a:stretch>
        </p:blipFill>
        <p:spPr>
          <a:xfrm>
            <a:off x="899592" y="1322394"/>
            <a:ext cx="6415608" cy="4811706"/>
          </a:xfrm>
          <a:prstGeom prst="rect">
            <a:avLst/>
          </a:prstGeom>
        </p:spPr>
      </p:pic>
    </p:spTree>
    <p:extLst>
      <p:ext uri="{BB962C8B-B14F-4D97-AF65-F5344CB8AC3E}">
        <p14:creationId xmlns:p14="http://schemas.microsoft.com/office/powerpoint/2010/main" val="259382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80977"/>
            <a:ext cx="6858000" cy="1143000"/>
          </a:xfrm>
        </p:spPr>
        <p:txBody>
          <a:bodyPr/>
          <a:lstStyle/>
          <a:p>
            <a:r>
              <a:rPr lang="en-AU" dirty="0"/>
              <a:t>Panellists</a:t>
            </a:r>
          </a:p>
        </p:txBody>
      </p:sp>
      <p:sp>
        <p:nvSpPr>
          <p:cNvPr id="3" name="Content Placeholder 2"/>
          <p:cNvSpPr>
            <a:spLocks noGrp="1"/>
          </p:cNvSpPr>
          <p:nvPr>
            <p:ph idx="1"/>
          </p:nvPr>
        </p:nvSpPr>
        <p:spPr>
          <a:xfrm>
            <a:off x="6516216" y="4231694"/>
            <a:ext cx="3168352" cy="982611"/>
          </a:xfrm>
        </p:spPr>
        <p:txBody>
          <a:bodyPr/>
          <a:lstStyle/>
          <a:p>
            <a:pPr marL="0" indent="0">
              <a:buNone/>
            </a:pPr>
            <a:r>
              <a:rPr lang="en-AU" sz="2000" b="1" dirty="0"/>
              <a:t>Rani Jeyaraj</a:t>
            </a:r>
          </a:p>
          <a:p>
            <a:pPr marL="0" indent="0">
              <a:buNone/>
            </a:pPr>
            <a:r>
              <a:rPr lang="en-US" sz="2000" dirty="0"/>
              <a:t>Creative Producer, </a:t>
            </a:r>
            <a:r>
              <a:rPr lang="en-US" sz="2000" dirty="0" err="1"/>
              <a:t>InsiderTV</a:t>
            </a:r>
            <a:endParaRPr lang="en-US" sz="2000" dirty="0"/>
          </a:p>
          <a:p>
            <a:pPr marL="0" indent="0">
              <a:buNone/>
            </a:pPr>
            <a:endParaRPr lang="en-US" sz="2000" i="1" dirty="0"/>
          </a:p>
        </p:txBody>
      </p:sp>
      <p:pic>
        <p:nvPicPr>
          <p:cNvPr id="4" name="Picture 3"/>
          <p:cNvPicPr>
            <a:picLocks noChangeAspect="1"/>
          </p:cNvPicPr>
          <p:nvPr/>
        </p:nvPicPr>
        <p:blipFill>
          <a:blip r:embed="rId3"/>
          <a:stretch>
            <a:fillRect/>
          </a:stretch>
        </p:blipFill>
        <p:spPr>
          <a:xfrm>
            <a:off x="6589948" y="2215470"/>
            <a:ext cx="1450504" cy="1930370"/>
          </a:xfrm>
          <a:prstGeom prst="rect">
            <a:avLst/>
          </a:prstGeom>
        </p:spPr>
      </p:pic>
      <p:sp>
        <p:nvSpPr>
          <p:cNvPr id="6" name="Content Placeholder 2"/>
          <p:cNvSpPr txBox="1">
            <a:spLocks/>
          </p:cNvSpPr>
          <p:nvPr/>
        </p:nvSpPr>
        <p:spPr>
          <a:xfrm>
            <a:off x="2723479" y="2236615"/>
            <a:ext cx="2395537" cy="8315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Art Thomya</a:t>
            </a:r>
          </a:p>
          <a:p>
            <a:pPr marL="0" indent="0">
              <a:buNone/>
            </a:pPr>
            <a:r>
              <a:rPr lang="en-US" sz="2000" dirty="0"/>
              <a:t>Founder &amp; CEO of Hey! </a:t>
            </a:r>
            <a:r>
              <a:rPr lang="en-US" sz="2000" dirty="0" err="1"/>
              <a:t>Asean</a:t>
            </a:r>
            <a:endParaRPr lang="en-US" sz="2000" dirty="0"/>
          </a:p>
          <a:p>
            <a:pPr marL="0" indent="0">
              <a:buFont typeface="Arial" pitchFamily="34" charset="0"/>
              <a:buNone/>
            </a:pPr>
            <a:endParaRPr lang="en-US" sz="2000" i="1" dirty="0"/>
          </a:p>
        </p:txBody>
      </p:sp>
      <p:sp>
        <p:nvSpPr>
          <p:cNvPr id="7" name="Content Placeholder 2"/>
          <p:cNvSpPr txBox="1">
            <a:spLocks/>
          </p:cNvSpPr>
          <p:nvPr/>
        </p:nvSpPr>
        <p:spPr>
          <a:xfrm>
            <a:off x="2671576" y="4335353"/>
            <a:ext cx="3168352" cy="6884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Mark Wiens</a:t>
            </a:r>
          </a:p>
          <a:p>
            <a:pPr marL="0" indent="0">
              <a:buNone/>
            </a:pPr>
            <a:r>
              <a:rPr lang="en-GB" sz="2000" dirty="0"/>
              <a:t>Food blogger and founder of </a:t>
            </a:r>
            <a:r>
              <a:rPr lang="en-GB" sz="2000" dirty="0" err="1"/>
              <a:t>Migrationology</a:t>
            </a:r>
            <a:endParaRPr lang="en-US" sz="2000" i="1" dirty="0"/>
          </a:p>
        </p:txBody>
      </p:sp>
      <p:pic>
        <p:nvPicPr>
          <p:cNvPr id="8" name="Picture 7"/>
          <p:cNvPicPr>
            <a:picLocks noChangeAspect="1"/>
          </p:cNvPicPr>
          <p:nvPr/>
        </p:nvPicPr>
        <p:blipFill>
          <a:blip r:embed="rId4"/>
          <a:stretch>
            <a:fillRect/>
          </a:stretch>
        </p:blipFill>
        <p:spPr>
          <a:xfrm>
            <a:off x="312179" y="1999446"/>
            <a:ext cx="2339206" cy="1543720"/>
          </a:xfrm>
          <a:prstGeom prst="rect">
            <a:avLst/>
          </a:prstGeom>
        </p:spPr>
      </p:pic>
      <p:pic>
        <p:nvPicPr>
          <p:cNvPr id="9" name="Picture 8"/>
          <p:cNvPicPr>
            <a:picLocks noChangeAspect="1"/>
          </p:cNvPicPr>
          <p:nvPr/>
        </p:nvPicPr>
        <p:blipFill rotWithShape="1">
          <a:blip r:embed="rId5"/>
          <a:srcRect l="15637" t="8797" r="9194" b="-8797"/>
          <a:stretch/>
        </p:blipFill>
        <p:spPr>
          <a:xfrm>
            <a:off x="316915" y="3943662"/>
            <a:ext cx="2334470" cy="1861602"/>
          </a:xfrm>
          <a:prstGeom prst="rect">
            <a:avLst/>
          </a:prstGeom>
        </p:spPr>
      </p:pic>
    </p:spTree>
    <p:extLst>
      <p:ext uri="{BB962C8B-B14F-4D97-AF65-F5344CB8AC3E}">
        <p14:creationId xmlns:p14="http://schemas.microsoft.com/office/powerpoint/2010/main" val="129522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Jim Thompson</a:t>
            </a:r>
          </a:p>
        </p:txBody>
      </p:sp>
      <p:pic>
        <p:nvPicPr>
          <p:cNvPr id="4" name="Online Media 3">
            <a:hlinkClick r:id="" action="ppaction://media"/>
            <a:extLst>
              <a:ext uri="{FF2B5EF4-FFF2-40B4-BE49-F238E27FC236}">
                <a16:creationId xmlns:a16="http://schemas.microsoft.com/office/drawing/2014/main" id="{E0CE5780-57E1-4AB6-80EE-3C02D1CD84AD}"/>
              </a:ext>
            </a:extLst>
          </p:cNvPr>
          <p:cNvPicPr>
            <a:picLocks noRot="1" noChangeAspect="1"/>
          </p:cNvPicPr>
          <p:nvPr>
            <a:videoFile r:link="rId1"/>
          </p:nvPr>
        </p:nvPicPr>
        <p:blipFill>
          <a:blip r:embed="rId4"/>
          <a:stretch>
            <a:fillRect/>
          </a:stretch>
        </p:blipFill>
        <p:spPr>
          <a:xfrm>
            <a:off x="1259632" y="1196752"/>
            <a:ext cx="6948334" cy="5211250"/>
          </a:xfrm>
          <a:prstGeom prst="rect">
            <a:avLst/>
          </a:prstGeom>
        </p:spPr>
      </p:pic>
    </p:spTree>
    <p:extLst>
      <p:ext uri="{BB962C8B-B14F-4D97-AF65-F5344CB8AC3E}">
        <p14:creationId xmlns:p14="http://schemas.microsoft.com/office/powerpoint/2010/main" val="28419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80977"/>
            <a:ext cx="6858000" cy="1143000"/>
          </a:xfrm>
        </p:spPr>
        <p:txBody>
          <a:bodyPr/>
          <a:lstStyle/>
          <a:p>
            <a:r>
              <a:rPr lang="en-AU" dirty="0"/>
              <a:t>Panellists</a:t>
            </a:r>
          </a:p>
        </p:txBody>
      </p:sp>
      <p:sp>
        <p:nvSpPr>
          <p:cNvPr id="3" name="Content Placeholder 2"/>
          <p:cNvSpPr>
            <a:spLocks noGrp="1"/>
          </p:cNvSpPr>
          <p:nvPr>
            <p:ph idx="1"/>
          </p:nvPr>
        </p:nvSpPr>
        <p:spPr>
          <a:xfrm>
            <a:off x="6516216" y="4231694"/>
            <a:ext cx="3168352" cy="982611"/>
          </a:xfrm>
        </p:spPr>
        <p:txBody>
          <a:bodyPr/>
          <a:lstStyle/>
          <a:p>
            <a:pPr marL="0" indent="0">
              <a:buNone/>
            </a:pPr>
            <a:r>
              <a:rPr lang="en-AU" sz="2000" b="1" dirty="0"/>
              <a:t>Rani Jeyaraj</a:t>
            </a:r>
          </a:p>
          <a:p>
            <a:pPr marL="0" indent="0">
              <a:buNone/>
            </a:pPr>
            <a:r>
              <a:rPr lang="en-US" sz="2000" dirty="0"/>
              <a:t>Creative Producer, </a:t>
            </a:r>
            <a:r>
              <a:rPr lang="en-US" sz="2000" dirty="0" err="1"/>
              <a:t>InsiderTV</a:t>
            </a:r>
            <a:endParaRPr lang="en-US" sz="2000" dirty="0"/>
          </a:p>
          <a:p>
            <a:pPr marL="0" indent="0">
              <a:buNone/>
            </a:pPr>
            <a:endParaRPr lang="en-US" sz="2000" i="1" dirty="0"/>
          </a:p>
        </p:txBody>
      </p:sp>
      <p:pic>
        <p:nvPicPr>
          <p:cNvPr id="4" name="Picture 3"/>
          <p:cNvPicPr>
            <a:picLocks noChangeAspect="1"/>
          </p:cNvPicPr>
          <p:nvPr/>
        </p:nvPicPr>
        <p:blipFill>
          <a:blip r:embed="rId3"/>
          <a:stretch>
            <a:fillRect/>
          </a:stretch>
        </p:blipFill>
        <p:spPr>
          <a:xfrm>
            <a:off x="6589948" y="2215470"/>
            <a:ext cx="1450504" cy="1930370"/>
          </a:xfrm>
          <a:prstGeom prst="rect">
            <a:avLst/>
          </a:prstGeom>
        </p:spPr>
      </p:pic>
      <p:sp>
        <p:nvSpPr>
          <p:cNvPr id="6" name="Content Placeholder 2"/>
          <p:cNvSpPr txBox="1">
            <a:spLocks/>
          </p:cNvSpPr>
          <p:nvPr/>
        </p:nvSpPr>
        <p:spPr>
          <a:xfrm>
            <a:off x="2723479" y="2236615"/>
            <a:ext cx="2395537" cy="8315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Art Thomya</a:t>
            </a:r>
          </a:p>
          <a:p>
            <a:pPr marL="0" indent="0">
              <a:buNone/>
            </a:pPr>
            <a:r>
              <a:rPr lang="en-US" sz="2000" dirty="0"/>
              <a:t>Founder &amp; CEO of Hey! </a:t>
            </a:r>
            <a:r>
              <a:rPr lang="en-US" sz="2000" dirty="0" err="1"/>
              <a:t>Asean</a:t>
            </a:r>
            <a:endParaRPr lang="en-US" sz="2000" dirty="0"/>
          </a:p>
          <a:p>
            <a:pPr marL="0" indent="0">
              <a:buFont typeface="Arial" pitchFamily="34" charset="0"/>
              <a:buNone/>
            </a:pPr>
            <a:endParaRPr lang="en-US" sz="2000" i="1" dirty="0"/>
          </a:p>
        </p:txBody>
      </p:sp>
      <p:sp>
        <p:nvSpPr>
          <p:cNvPr id="7" name="Content Placeholder 2"/>
          <p:cNvSpPr txBox="1">
            <a:spLocks/>
          </p:cNvSpPr>
          <p:nvPr/>
        </p:nvSpPr>
        <p:spPr>
          <a:xfrm>
            <a:off x="2671576" y="4335353"/>
            <a:ext cx="3168352" cy="6884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Mark Wiens</a:t>
            </a:r>
          </a:p>
          <a:p>
            <a:pPr marL="0" indent="0">
              <a:buNone/>
            </a:pPr>
            <a:r>
              <a:rPr lang="en-GB" sz="2000" dirty="0"/>
              <a:t>Food blogger and founder of </a:t>
            </a:r>
            <a:r>
              <a:rPr lang="en-GB" sz="2000" dirty="0" err="1"/>
              <a:t>Migrationology</a:t>
            </a:r>
            <a:endParaRPr lang="en-US" sz="2000" i="1" dirty="0"/>
          </a:p>
        </p:txBody>
      </p:sp>
      <p:pic>
        <p:nvPicPr>
          <p:cNvPr id="8" name="Picture 7"/>
          <p:cNvPicPr>
            <a:picLocks noChangeAspect="1"/>
          </p:cNvPicPr>
          <p:nvPr/>
        </p:nvPicPr>
        <p:blipFill>
          <a:blip r:embed="rId4"/>
          <a:stretch>
            <a:fillRect/>
          </a:stretch>
        </p:blipFill>
        <p:spPr>
          <a:xfrm>
            <a:off x="312179" y="1999446"/>
            <a:ext cx="2339206" cy="1543720"/>
          </a:xfrm>
          <a:prstGeom prst="rect">
            <a:avLst/>
          </a:prstGeom>
        </p:spPr>
      </p:pic>
      <p:pic>
        <p:nvPicPr>
          <p:cNvPr id="9" name="Picture 8"/>
          <p:cNvPicPr>
            <a:picLocks noChangeAspect="1"/>
          </p:cNvPicPr>
          <p:nvPr/>
        </p:nvPicPr>
        <p:blipFill rotWithShape="1">
          <a:blip r:embed="rId5"/>
          <a:srcRect l="15637" t="8797" r="9194" b="-8797"/>
          <a:stretch/>
        </p:blipFill>
        <p:spPr>
          <a:xfrm>
            <a:off x="316915" y="3943662"/>
            <a:ext cx="2334470" cy="1861602"/>
          </a:xfrm>
          <a:prstGeom prst="rect">
            <a:avLst/>
          </a:prstGeom>
        </p:spPr>
      </p:pic>
    </p:spTree>
    <p:extLst>
      <p:ext uri="{BB962C8B-B14F-4D97-AF65-F5344CB8AC3E}">
        <p14:creationId xmlns:p14="http://schemas.microsoft.com/office/powerpoint/2010/main" val="345988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Marndadee</a:t>
            </a:r>
            <a:endParaRPr lang="en-AU" dirty="0"/>
          </a:p>
        </p:txBody>
      </p:sp>
      <p:pic>
        <p:nvPicPr>
          <p:cNvPr id="4" name="Online Media 3">
            <a:hlinkClick r:id="" action="ppaction://media"/>
            <a:extLst>
              <a:ext uri="{FF2B5EF4-FFF2-40B4-BE49-F238E27FC236}">
                <a16:creationId xmlns:a16="http://schemas.microsoft.com/office/drawing/2014/main" id="{3310709D-AD42-4F76-BBC2-1F78F78681BB}"/>
              </a:ext>
            </a:extLst>
          </p:cNvPr>
          <p:cNvPicPr>
            <a:picLocks noRot="1" noChangeAspect="1"/>
          </p:cNvPicPr>
          <p:nvPr>
            <a:videoFile r:link="rId1"/>
          </p:nvPr>
        </p:nvPicPr>
        <p:blipFill>
          <a:blip r:embed="rId4"/>
          <a:stretch>
            <a:fillRect/>
          </a:stretch>
        </p:blipFill>
        <p:spPr>
          <a:xfrm>
            <a:off x="1472208" y="1381127"/>
            <a:ext cx="6199584" cy="4649688"/>
          </a:xfrm>
          <a:prstGeom prst="rect">
            <a:avLst/>
          </a:prstGeom>
        </p:spPr>
      </p:pic>
    </p:spTree>
    <p:extLst>
      <p:ext uri="{BB962C8B-B14F-4D97-AF65-F5344CB8AC3E}">
        <p14:creationId xmlns:p14="http://schemas.microsoft.com/office/powerpoint/2010/main" val="364038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80977"/>
            <a:ext cx="6858000" cy="1143000"/>
          </a:xfrm>
        </p:spPr>
        <p:txBody>
          <a:bodyPr/>
          <a:lstStyle/>
          <a:p>
            <a:r>
              <a:rPr lang="en-AU" dirty="0"/>
              <a:t>Panellists</a:t>
            </a:r>
          </a:p>
        </p:txBody>
      </p:sp>
      <p:sp>
        <p:nvSpPr>
          <p:cNvPr id="3" name="Content Placeholder 2"/>
          <p:cNvSpPr>
            <a:spLocks noGrp="1"/>
          </p:cNvSpPr>
          <p:nvPr>
            <p:ph idx="1"/>
          </p:nvPr>
        </p:nvSpPr>
        <p:spPr>
          <a:xfrm>
            <a:off x="6516216" y="4231694"/>
            <a:ext cx="3168352" cy="982611"/>
          </a:xfrm>
        </p:spPr>
        <p:txBody>
          <a:bodyPr/>
          <a:lstStyle/>
          <a:p>
            <a:pPr marL="0" indent="0">
              <a:buNone/>
            </a:pPr>
            <a:r>
              <a:rPr lang="en-AU" sz="2000" b="1" dirty="0"/>
              <a:t>Rani Jeyaraj</a:t>
            </a:r>
          </a:p>
          <a:p>
            <a:pPr marL="0" indent="0">
              <a:buNone/>
            </a:pPr>
            <a:r>
              <a:rPr lang="en-US" sz="2000" dirty="0"/>
              <a:t>Creative Producer, </a:t>
            </a:r>
            <a:r>
              <a:rPr lang="en-US" sz="2000" dirty="0" err="1"/>
              <a:t>InsiderTV</a:t>
            </a:r>
            <a:endParaRPr lang="en-US" sz="2000" dirty="0"/>
          </a:p>
          <a:p>
            <a:pPr marL="0" indent="0">
              <a:buNone/>
            </a:pPr>
            <a:endParaRPr lang="en-US" sz="2000" i="1" dirty="0"/>
          </a:p>
        </p:txBody>
      </p:sp>
      <p:pic>
        <p:nvPicPr>
          <p:cNvPr id="4" name="Picture 3"/>
          <p:cNvPicPr>
            <a:picLocks noChangeAspect="1"/>
          </p:cNvPicPr>
          <p:nvPr/>
        </p:nvPicPr>
        <p:blipFill>
          <a:blip r:embed="rId3"/>
          <a:stretch>
            <a:fillRect/>
          </a:stretch>
        </p:blipFill>
        <p:spPr>
          <a:xfrm>
            <a:off x="6589948" y="2215470"/>
            <a:ext cx="1450504" cy="1930370"/>
          </a:xfrm>
          <a:prstGeom prst="rect">
            <a:avLst/>
          </a:prstGeom>
        </p:spPr>
      </p:pic>
      <p:sp>
        <p:nvSpPr>
          <p:cNvPr id="6" name="Content Placeholder 2"/>
          <p:cNvSpPr txBox="1">
            <a:spLocks/>
          </p:cNvSpPr>
          <p:nvPr/>
        </p:nvSpPr>
        <p:spPr>
          <a:xfrm>
            <a:off x="2723479" y="2236615"/>
            <a:ext cx="2395537" cy="8315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Art Thomya</a:t>
            </a:r>
          </a:p>
          <a:p>
            <a:pPr marL="0" indent="0">
              <a:buNone/>
            </a:pPr>
            <a:r>
              <a:rPr lang="en-US" sz="2000" dirty="0"/>
              <a:t>Founder &amp; CEO of Hey! </a:t>
            </a:r>
            <a:r>
              <a:rPr lang="en-US" sz="2000" dirty="0" err="1"/>
              <a:t>Asean</a:t>
            </a:r>
            <a:endParaRPr lang="en-US" sz="2000" dirty="0"/>
          </a:p>
          <a:p>
            <a:pPr marL="0" indent="0">
              <a:buFont typeface="Arial" pitchFamily="34" charset="0"/>
              <a:buNone/>
            </a:pPr>
            <a:endParaRPr lang="en-US" sz="2000" i="1" dirty="0"/>
          </a:p>
        </p:txBody>
      </p:sp>
      <p:sp>
        <p:nvSpPr>
          <p:cNvPr id="7" name="Content Placeholder 2"/>
          <p:cNvSpPr txBox="1">
            <a:spLocks/>
          </p:cNvSpPr>
          <p:nvPr/>
        </p:nvSpPr>
        <p:spPr>
          <a:xfrm>
            <a:off x="2671576" y="4335353"/>
            <a:ext cx="3168352" cy="6884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Mark Wiens</a:t>
            </a:r>
          </a:p>
          <a:p>
            <a:pPr marL="0" indent="0">
              <a:buNone/>
            </a:pPr>
            <a:r>
              <a:rPr lang="en-GB" sz="2000" dirty="0"/>
              <a:t>Food blogger and founder of </a:t>
            </a:r>
            <a:r>
              <a:rPr lang="en-GB" sz="2000" dirty="0" err="1"/>
              <a:t>Migrationology</a:t>
            </a:r>
            <a:endParaRPr lang="en-US" sz="2000" i="1" dirty="0"/>
          </a:p>
        </p:txBody>
      </p:sp>
      <p:pic>
        <p:nvPicPr>
          <p:cNvPr id="8" name="Picture 7"/>
          <p:cNvPicPr>
            <a:picLocks noChangeAspect="1"/>
          </p:cNvPicPr>
          <p:nvPr/>
        </p:nvPicPr>
        <p:blipFill>
          <a:blip r:embed="rId4"/>
          <a:stretch>
            <a:fillRect/>
          </a:stretch>
        </p:blipFill>
        <p:spPr>
          <a:xfrm>
            <a:off x="312179" y="1999446"/>
            <a:ext cx="2339206" cy="1543720"/>
          </a:xfrm>
          <a:prstGeom prst="rect">
            <a:avLst/>
          </a:prstGeom>
        </p:spPr>
      </p:pic>
      <p:pic>
        <p:nvPicPr>
          <p:cNvPr id="9" name="Picture 8"/>
          <p:cNvPicPr>
            <a:picLocks noChangeAspect="1"/>
          </p:cNvPicPr>
          <p:nvPr/>
        </p:nvPicPr>
        <p:blipFill rotWithShape="1">
          <a:blip r:embed="rId5"/>
          <a:srcRect l="15637" t="8797" r="9194" b="-8797"/>
          <a:stretch/>
        </p:blipFill>
        <p:spPr>
          <a:xfrm>
            <a:off x="316915" y="3943662"/>
            <a:ext cx="2334470" cy="1861602"/>
          </a:xfrm>
          <a:prstGeom prst="rect">
            <a:avLst/>
          </a:prstGeom>
        </p:spPr>
      </p:pic>
    </p:spTree>
    <p:extLst>
      <p:ext uri="{BB962C8B-B14F-4D97-AF65-F5344CB8AC3E}">
        <p14:creationId xmlns:p14="http://schemas.microsoft.com/office/powerpoint/2010/main" val="409648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Hall of Inspiration</a:t>
            </a:r>
          </a:p>
        </p:txBody>
      </p:sp>
      <p:pic>
        <p:nvPicPr>
          <p:cNvPr id="3" name="Online Media 2">
            <a:hlinkClick r:id="" action="ppaction://media"/>
            <a:extLst>
              <a:ext uri="{FF2B5EF4-FFF2-40B4-BE49-F238E27FC236}">
                <a16:creationId xmlns:a16="http://schemas.microsoft.com/office/drawing/2014/main" id="{27898671-E4F3-4D80-BA12-19EB87A350D0}"/>
              </a:ext>
            </a:extLst>
          </p:cNvPr>
          <p:cNvPicPr>
            <a:picLocks noRot="1" noChangeAspect="1"/>
          </p:cNvPicPr>
          <p:nvPr>
            <a:videoFile r:link="rId1"/>
          </p:nvPr>
        </p:nvPicPr>
        <p:blipFill>
          <a:blip r:embed="rId4"/>
          <a:stretch>
            <a:fillRect/>
          </a:stretch>
        </p:blipFill>
        <p:spPr>
          <a:xfrm>
            <a:off x="1828800" y="1556792"/>
            <a:ext cx="5911552" cy="4433664"/>
          </a:xfrm>
          <a:prstGeom prst="rect">
            <a:avLst/>
          </a:prstGeom>
        </p:spPr>
      </p:pic>
    </p:spTree>
    <p:extLst>
      <p:ext uri="{BB962C8B-B14F-4D97-AF65-F5344CB8AC3E}">
        <p14:creationId xmlns:p14="http://schemas.microsoft.com/office/powerpoint/2010/main" val="99932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80977"/>
            <a:ext cx="6858000" cy="1143000"/>
          </a:xfrm>
        </p:spPr>
        <p:txBody>
          <a:bodyPr/>
          <a:lstStyle/>
          <a:p>
            <a:r>
              <a:rPr lang="en-AU" dirty="0"/>
              <a:t>Panellists</a:t>
            </a:r>
          </a:p>
        </p:txBody>
      </p:sp>
      <p:sp>
        <p:nvSpPr>
          <p:cNvPr id="3" name="Content Placeholder 2"/>
          <p:cNvSpPr>
            <a:spLocks noGrp="1"/>
          </p:cNvSpPr>
          <p:nvPr>
            <p:ph idx="1"/>
          </p:nvPr>
        </p:nvSpPr>
        <p:spPr>
          <a:xfrm>
            <a:off x="6516216" y="4231694"/>
            <a:ext cx="3168352" cy="982611"/>
          </a:xfrm>
        </p:spPr>
        <p:txBody>
          <a:bodyPr/>
          <a:lstStyle/>
          <a:p>
            <a:pPr marL="0" indent="0">
              <a:buNone/>
            </a:pPr>
            <a:r>
              <a:rPr lang="en-AU" sz="2000" b="1" dirty="0"/>
              <a:t>Rani Jeyaraj</a:t>
            </a:r>
          </a:p>
          <a:p>
            <a:pPr marL="0" indent="0">
              <a:buNone/>
            </a:pPr>
            <a:r>
              <a:rPr lang="en-US" sz="2000" dirty="0"/>
              <a:t>Creative Producer, </a:t>
            </a:r>
            <a:r>
              <a:rPr lang="en-US" sz="2000" dirty="0" err="1"/>
              <a:t>InsiderTV</a:t>
            </a:r>
            <a:endParaRPr lang="en-US" sz="2000" dirty="0"/>
          </a:p>
          <a:p>
            <a:pPr marL="0" indent="0">
              <a:buNone/>
            </a:pPr>
            <a:endParaRPr lang="en-US" sz="2000" i="1" dirty="0"/>
          </a:p>
        </p:txBody>
      </p:sp>
      <p:pic>
        <p:nvPicPr>
          <p:cNvPr id="4" name="Picture 3"/>
          <p:cNvPicPr>
            <a:picLocks noChangeAspect="1"/>
          </p:cNvPicPr>
          <p:nvPr/>
        </p:nvPicPr>
        <p:blipFill>
          <a:blip r:embed="rId3"/>
          <a:stretch>
            <a:fillRect/>
          </a:stretch>
        </p:blipFill>
        <p:spPr>
          <a:xfrm>
            <a:off x="6589948" y="2215470"/>
            <a:ext cx="1450504" cy="1930370"/>
          </a:xfrm>
          <a:prstGeom prst="rect">
            <a:avLst/>
          </a:prstGeom>
        </p:spPr>
      </p:pic>
      <p:sp>
        <p:nvSpPr>
          <p:cNvPr id="6" name="Content Placeholder 2"/>
          <p:cNvSpPr txBox="1">
            <a:spLocks/>
          </p:cNvSpPr>
          <p:nvPr/>
        </p:nvSpPr>
        <p:spPr>
          <a:xfrm>
            <a:off x="2723479" y="2236615"/>
            <a:ext cx="2395537" cy="8315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Art Thomya</a:t>
            </a:r>
          </a:p>
          <a:p>
            <a:pPr marL="0" indent="0">
              <a:buNone/>
            </a:pPr>
            <a:r>
              <a:rPr lang="en-US" sz="2000" dirty="0"/>
              <a:t>Founder &amp; CEO of Hey! </a:t>
            </a:r>
            <a:r>
              <a:rPr lang="en-US" sz="2000" dirty="0" err="1"/>
              <a:t>Asean</a:t>
            </a:r>
            <a:endParaRPr lang="en-US" sz="2000" dirty="0"/>
          </a:p>
          <a:p>
            <a:pPr marL="0" indent="0">
              <a:buFont typeface="Arial" pitchFamily="34" charset="0"/>
              <a:buNone/>
            </a:pPr>
            <a:endParaRPr lang="en-US" sz="2000" i="1" dirty="0"/>
          </a:p>
        </p:txBody>
      </p:sp>
      <p:sp>
        <p:nvSpPr>
          <p:cNvPr id="7" name="Content Placeholder 2"/>
          <p:cNvSpPr txBox="1">
            <a:spLocks/>
          </p:cNvSpPr>
          <p:nvPr/>
        </p:nvSpPr>
        <p:spPr>
          <a:xfrm>
            <a:off x="2671576" y="4335353"/>
            <a:ext cx="3168352" cy="6884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utura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utura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Futura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Futura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2000" b="1" dirty="0"/>
              <a:t>Mark Wiens</a:t>
            </a:r>
          </a:p>
          <a:p>
            <a:pPr marL="0" indent="0">
              <a:buNone/>
            </a:pPr>
            <a:r>
              <a:rPr lang="en-GB" sz="2000" dirty="0"/>
              <a:t>Food blogger and founder of </a:t>
            </a:r>
            <a:r>
              <a:rPr lang="en-GB" sz="2000" dirty="0" err="1"/>
              <a:t>Migrationology</a:t>
            </a:r>
            <a:endParaRPr lang="en-US" sz="2000" i="1" dirty="0"/>
          </a:p>
        </p:txBody>
      </p:sp>
      <p:pic>
        <p:nvPicPr>
          <p:cNvPr id="8" name="Picture 7"/>
          <p:cNvPicPr>
            <a:picLocks noChangeAspect="1"/>
          </p:cNvPicPr>
          <p:nvPr/>
        </p:nvPicPr>
        <p:blipFill>
          <a:blip r:embed="rId4"/>
          <a:stretch>
            <a:fillRect/>
          </a:stretch>
        </p:blipFill>
        <p:spPr>
          <a:xfrm>
            <a:off x="312179" y="1999446"/>
            <a:ext cx="2339206" cy="1543720"/>
          </a:xfrm>
          <a:prstGeom prst="rect">
            <a:avLst/>
          </a:prstGeom>
        </p:spPr>
      </p:pic>
      <p:pic>
        <p:nvPicPr>
          <p:cNvPr id="9" name="Picture 8"/>
          <p:cNvPicPr>
            <a:picLocks noChangeAspect="1"/>
          </p:cNvPicPr>
          <p:nvPr/>
        </p:nvPicPr>
        <p:blipFill rotWithShape="1">
          <a:blip r:embed="rId5"/>
          <a:srcRect l="15637" t="8797" r="9194" b="-8797"/>
          <a:stretch/>
        </p:blipFill>
        <p:spPr>
          <a:xfrm>
            <a:off x="316915" y="3943662"/>
            <a:ext cx="2334470" cy="1861602"/>
          </a:xfrm>
          <a:prstGeom prst="rect">
            <a:avLst/>
          </a:prstGeom>
        </p:spPr>
      </p:pic>
    </p:spTree>
    <p:extLst>
      <p:ext uri="{BB962C8B-B14F-4D97-AF65-F5344CB8AC3E}">
        <p14:creationId xmlns:p14="http://schemas.microsoft.com/office/powerpoint/2010/main" val="373078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828800" y="238127"/>
            <a:ext cx="6858000" cy="1143000"/>
          </a:xfrm>
        </p:spPr>
        <p:txBody>
          <a:bodyPr/>
          <a:lstStyle/>
          <a:p>
            <a:r>
              <a:rPr lang="en-AU" dirty="0"/>
              <a:t>Where Chefs Eat</a:t>
            </a:r>
          </a:p>
        </p:txBody>
      </p:sp>
      <p:pic>
        <p:nvPicPr>
          <p:cNvPr id="6" name="Online Media 5">
            <a:hlinkClick r:id="" action="ppaction://media"/>
            <a:extLst>
              <a:ext uri="{FF2B5EF4-FFF2-40B4-BE49-F238E27FC236}">
                <a16:creationId xmlns:a16="http://schemas.microsoft.com/office/drawing/2014/main" id="{25804F14-3756-41F3-8B75-8A6C033A7990}"/>
              </a:ext>
            </a:extLst>
          </p:cNvPr>
          <p:cNvPicPr>
            <a:picLocks noGrp="1" noRot="1" noChangeAspect="1"/>
          </p:cNvPicPr>
          <p:nvPr>
            <p:ph idx="1"/>
            <a:videoFile r:link="rId1"/>
          </p:nvPr>
        </p:nvPicPr>
        <p:blipFill>
          <a:blip r:embed="rId4"/>
          <a:stretch>
            <a:fillRect/>
          </a:stretch>
        </p:blipFill>
        <p:spPr>
          <a:xfrm>
            <a:off x="1427402" y="1381127"/>
            <a:ext cx="6289195" cy="4716896"/>
          </a:xfrm>
          <a:prstGeom prst="rect">
            <a:avLst/>
          </a:prstGeom>
        </p:spPr>
      </p:pic>
    </p:spTree>
    <p:extLst>
      <p:ext uri="{BB962C8B-B14F-4D97-AF65-F5344CB8AC3E}">
        <p14:creationId xmlns:p14="http://schemas.microsoft.com/office/powerpoint/2010/main" val="3961382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ROC Powerpoint Template" id="{553E57D4-0E2F-4E05-8E6F-B8EB50998B8C}" vid="{C4860A8F-E2EA-433F-BC38-91871A689A3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 ROC Powerpoint Template" id="{553E57D4-0E2F-4E05-8E6F-B8EB50998B8C}" vid="{CD087EB0-CD81-4BEE-BB88-7E73A2E911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ROC Powerpoint Template</Template>
  <TotalTime>566</TotalTime>
  <Words>485</Words>
  <Application>Microsoft Office PowerPoint</Application>
  <PresentationFormat>On-screen Show (4:3)</PresentationFormat>
  <Paragraphs>180</Paragraphs>
  <Slides>11</Slides>
  <Notes>11</Notes>
  <HiddenSlides>0</HiddenSlides>
  <MMClips>5</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Futura Book</vt:lpstr>
      <vt:lpstr>Office Theme</vt:lpstr>
      <vt:lpstr>1_Custom Design</vt:lpstr>
      <vt:lpstr>The Art of Storytelling</vt:lpstr>
      <vt:lpstr>Panellists</vt:lpstr>
      <vt:lpstr>Jim Thompson</vt:lpstr>
      <vt:lpstr>Panellists</vt:lpstr>
      <vt:lpstr>Marndadee</vt:lpstr>
      <vt:lpstr>Panellists</vt:lpstr>
      <vt:lpstr>Hall of Inspiration</vt:lpstr>
      <vt:lpstr>Panellists</vt:lpstr>
      <vt:lpstr>Where Chefs Eat</vt:lpstr>
      <vt:lpstr>Panellists</vt:lpstr>
      <vt:lpstr>Royal Balinese Food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Heidi Gempel</dc:creator>
  <cp:lastModifiedBy>Jackie Douglas</cp:lastModifiedBy>
  <cp:revision>27</cp:revision>
  <dcterms:created xsi:type="dcterms:W3CDTF">2017-08-30T01:58:31Z</dcterms:created>
  <dcterms:modified xsi:type="dcterms:W3CDTF">2017-11-14T14:44:29Z</dcterms:modified>
</cp:coreProperties>
</file>